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1"/>
  </p:sldMasterIdLst>
  <p:notesMasterIdLst>
    <p:notesMasterId r:id="rId13"/>
  </p:notesMasterIdLst>
  <p:sldIdLst>
    <p:sldId id="266" r:id="rId2"/>
    <p:sldId id="258" r:id="rId3"/>
    <p:sldId id="257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6858000" type="screen4x3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444"/>
    <a:srgbClr val="61C8EA"/>
    <a:srgbClr val="000066"/>
    <a:srgbClr val="3DC2EB"/>
    <a:srgbClr val="A9FFFF"/>
    <a:srgbClr val="BFBFBF"/>
    <a:srgbClr val="4495B0"/>
    <a:srgbClr val="5FC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5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1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0" cy="495029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15375" y="0"/>
            <a:ext cx="2918830" cy="495029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r">
              <a:defRPr sz="1200"/>
            </a:lvl1pPr>
          </a:lstStyle>
          <a:p>
            <a:fld id="{D4C11F6A-E8F9-4E4B-A94F-4019D304E5B3}" type="datetimeFigureOut">
              <a:rPr lang="ru-RU" smtClean="0"/>
              <a:t>24.02.20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63" tIns="45382" rIns="90763" bIns="45382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0763" tIns="45382" rIns="90763" bIns="45382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371286"/>
            <a:ext cx="2918830" cy="495028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15375" y="9371286"/>
            <a:ext cx="2918830" cy="495028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r">
              <a:defRPr sz="1200"/>
            </a:lvl1pPr>
          </a:lstStyle>
          <a:p>
            <a:fld id="{135931CB-3AC6-494A-B2F4-AE5E7AA8C5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1280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931CB-3AC6-494A-B2F4-AE5E7AA8C5F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4920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107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6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8590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177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6145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9620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515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788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71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70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2/24/20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19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065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68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5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2/24/20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612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2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481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7CE1B0A-30FE-7C4D-8413-589170A92AB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444444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D85B38-A77D-4646-9B3C-F2E1C524F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19" y="4718076"/>
            <a:ext cx="9144000" cy="1646302"/>
          </a:xfrm>
        </p:spPr>
        <p:txBody>
          <a:bodyPr/>
          <a:lstStyle/>
          <a:p>
            <a:pPr algn="ctr"/>
            <a:r>
              <a:rPr lang="de-DE" sz="2800" b="1" dirty="0"/>
              <a:t>Abluftreinigungsanlagen auf biologischer Basis</a:t>
            </a:r>
            <a:r>
              <a:rPr lang="ru-RU" sz="2800" b="1" dirty="0"/>
              <a:t>(А</a:t>
            </a:r>
            <a:r>
              <a:rPr lang="de-DE" sz="2800" b="1" dirty="0"/>
              <a:t>BB</a:t>
            </a:r>
            <a:r>
              <a:rPr lang="ru-RU" sz="2800" b="1" dirty="0"/>
              <a:t>)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172A27C-7526-5147-B5FC-365BD7710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4030" y="625146"/>
            <a:ext cx="5432330" cy="465812"/>
          </a:xfrm>
        </p:spPr>
        <p:txBody>
          <a:bodyPr>
            <a:noAutofit/>
          </a:bodyPr>
          <a:lstStyle/>
          <a:p>
            <a:r>
              <a:rPr lang="e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Industrial Bio Technology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84AF5D-4218-8A4F-90E1-6929B1909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40" y="134721"/>
            <a:ext cx="2531661" cy="144666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4BE439A-1ADF-3B48-B51E-F7B23B6EA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66" t="10836" r="18934" b="-686"/>
          <a:stretch/>
        </p:blipFill>
        <p:spPr>
          <a:xfrm>
            <a:off x="2353705" y="1359917"/>
            <a:ext cx="4590827" cy="444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18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кругленный прямоугольник 8"/>
          <p:cNvSpPr/>
          <p:nvPr/>
        </p:nvSpPr>
        <p:spPr>
          <a:xfrm>
            <a:off x="0" y="23922"/>
            <a:ext cx="9144000" cy="665933"/>
          </a:xfrm>
          <a:prstGeom prst="roundRect">
            <a:avLst/>
          </a:prstGeom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3575222" y="5089585"/>
            <a:ext cx="5568778" cy="1672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Nach der Gesamtcharakteristik (Effizienz, Rentabilität, Umweltfreundlichkeit, Funktionssicherheit) sind die ABB absolut einzigartig auf dem Weltmarkt der Luftreinigungsanlagen. </a:t>
            </a:r>
            <a:endParaRPr lang="ru-RU" sz="16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5947" y="110886"/>
            <a:ext cx="8979241" cy="499597"/>
          </a:xfrm>
        </p:spPr>
        <p:txBody>
          <a:bodyPr>
            <a:noAutofit/>
          </a:bodyPr>
          <a:lstStyle/>
          <a:p>
            <a:r>
              <a:rPr lang="de-DE" sz="2400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                                </a:t>
            </a:r>
            <a:r>
              <a:rPr lang="de-D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Vorteile der ABB: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0582593"/>
              </p:ext>
            </p:extLst>
          </p:nvPr>
        </p:nvGraphicFramePr>
        <p:xfrm>
          <a:off x="3558746" y="1024365"/>
          <a:ext cx="5585254" cy="39015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0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8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7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44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№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289" marR="662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289" marR="66289" marT="0" marB="0" anchor="ctr"/>
                </a:tc>
                <a:tc>
                  <a:txBody>
                    <a:bodyPr/>
                    <a:lstStyle/>
                    <a:p>
                      <a:pPr indent="1016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Vorteile von ABB: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289" marR="6628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10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1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289" marR="6628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1050" dirty="0">
                          <a:effectLst/>
                        </a:rPr>
                        <a:t>Effizienz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289" marR="66289" marT="0" marB="0" anchor="ctr"/>
                </a:tc>
                <a:tc>
                  <a:txBody>
                    <a:bodyPr/>
                    <a:lstStyle/>
                    <a:p>
                      <a:pPr indent="10160" algn="just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Der hohe Abscheidungsgrad einer breiten Palette von Schadstoffen.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289" marR="6628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33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289" marR="6628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1050" dirty="0">
                          <a:effectLst/>
                        </a:rPr>
                        <a:t>Sicherheit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289" marR="66289" marT="0" marB="0" anchor="ctr"/>
                </a:tc>
                <a:tc>
                  <a:txBody>
                    <a:bodyPr/>
                    <a:lstStyle/>
                    <a:p>
                      <a:pPr indent="10160" algn="just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Betriebssicherheit und Effizienz werden durch 25 Jahre der Betriebserfahrung bestätigt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289" marR="6628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9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289" marR="6628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1050" dirty="0">
                          <a:effectLst/>
                        </a:rPr>
                        <a:t>Service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289" marR="66289" marT="0" marB="0" anchor="ctr"/>
                </a:tc>
                <a:tc>
                  <a:txBody>
                    <a:bodyPr/>
                    <a:lstStyle/>
                    <a:p>
                      <a:pPr indent="10160" algn="just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Begleitung und technische Beratung für die gesamte Betriebszeit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289" marR="66289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0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289" marR="6628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1050" dirty="0">
                          <a:effectLst/>
                        </a:rPr>
                        <a:t>Umweltfreundlich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289" marR="66289" marT="0" marB="0" anchor="ctr"/>
                </a:tc>
                <a:tc>
                  <a:txBody>
                    <a:bodyPr/>
                    <a:lstStyle/>
                    <a:p>
                      <a:pPr indent="10160" algn="just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Keine chemischen Reagenzien, Säuren und Lösungen.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289" marR="6628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62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289" marR="6628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1050" dirty="0">
                          <a:effectLst/>
                        </a:rPr>
                        <a:t>Betriebskosten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289" marR="66289" marT="0" marB="0" anchor="ctr"/>
                </a:tc>
                <a:tc>
                  <a:txBody>
                    <a:bodyPr/>
                    <a:lstStyle/>
                    <a:p>
                      <a:pPr indent="10160" algn="just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Niedrige Betriebskosten</a:t>
                      </a:r>
                      <a:r>
                        <a:rPr lang="de-DE" sz="1100" baseline="0" dirty="0">
                          <a:effectLst/>
                        </a:rPr>
                        <a:t> und Wartungsaufwand</a:t>
                      </a:r>
                    </a:p>
                    <a:p>
                      <a:pPr indent="10160" algn="just"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Keine Verschleiß- und Austauschteile.</a:t>
                      </a:r>
                      <a:endParaRPr lang="ru-RU" sz="1200" b="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289" marR="6628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66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289" marR="6628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1050" dirty="0">
                          <a:effectLst/>
                        </a:rPr>
                        <a:t>Betriebszeit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289" marR="66289" marT="0" marB="0" anchor="ctr"/>
                </a:tc>
                <a:tc>
                  <a:txBody>
                    <a:bodyPr/>
                    <a:lstStyle/>
                    <a:p>
                      <a:pPr indent="10160" algn="just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Die Betriebszeit der ABB beträgt mindestens 15 Jahre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289" marR="66289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7" y="1001183"/>
            <a:ext cx="3237469" cy="503135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86143" y="6054411"/>
            <a:ext cx="33786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1200" dirty="0"/>
              <a:t>ABB ist seit dem 2014 im Werk „</a:t>
            </a:r>
            <a:r>
              <a:rPr lang="de-DE" sz="1200" dirty="0" err="1"/>
              <a:t>Red</a:t>
            </a:r>
            <a:r>
              <a:rPr lang="de-DE" sz="1200" dirty="0"/>
              <a:t> Anchor“</a:t>
            </a:r>
          </a:p>
          <a:p>
            <a:pPr algn="ctr"/>
            <a:r>
              <a:rPr lang="de-DE" sz="1200" dirty="0"/>
              <a:t> (</a:t>
            </a:r>
            <a:r>
              <a:rPr lang="de-DE" sz="1200" dirty="0" err="1"/>
              <a:t>Slobodskoy</a:t>
            </a:r>
            <a:r>
              <a:rPr lang="de-DE" sz="1200" dirty="0"/>
              <a:t>, Russische Föderation) im Betrieb</a:t>
            </a:r>
            <a:endParaRPr lang="ru-RU" sz="1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575222" y="6048698"/>
            <a:ext cx="5568778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1000" i="1" dirty="0"/>
              <a:t>.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985439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ая прямоугольная выноска 9"/>
          <p:cNvSpPr/>
          <p:nvPr/>
        </p:nvSpPr>
        <p:spPr>
          <a:xfrm>
            <a:off x="4358898" y="3463962"/>
            <a:ext cx="4230194" cy="1089288"/>
          </a:xfrm>
          <a:prstGeom prst="wedgeRoundRectCallou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0" y="60606"/>
            <a:ext cx="9144000" cy="649475"/>
          </a:xfrm>
          <a:prstGeom prst="roundRect">
            <a:avLst/>
          </a:prstGeom>
          <a:solidFill>
            <a:schemeClr val="accent1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19765" y="0"/>
            <a:ext cx="4304469" cy="243016"/>
          </a:xfrm>
        </p:spPr>
        <p:txBody>
          <a:bodyPr>
            <a:noAutofit/>
          </a:bodyPr>
          <a:lstStyle/>
          <a:p>
            <a:r>
              <a:rPr lang="de-DE" sz="3200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</a:t>
            </a:r>
            <a:r>
              <a:rPr lang="de-D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	Zusammenfassung </a:t>
            </a:r>
            <a:endParaRPr lang="ru-R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28654" y="1228268"/>
            <a:ext cx="4942352" cy="223365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de-DE" sz="1300" dirty="0"/>
              <a:t>Mehr als 130 ABBs sind in 56 Industrieunternehmen im Dauerbetrieb, was die tägliche Reinigung von etwa 40 Millionen m3 eines Mehrkomponenten-Gas-Luft-Gemisches ermöglicht, das verschiedene Kombinationen enthält: Phenol, Formaldehyd, Benzol, </a:t>
            </a:r>
            <a:r>
              <a:rPr lang="de-DE" sz="1300" dirty="0" err="1"/>
              <a:t>Polyisocyanate</a:t>
            </a:r>
            <a:r>
              <a:rPr lang="de-DE" sz="1300" dirty="0"/>
              <a:t>, Amine, Xylol, Toluol, Testbenzin, Ammoniak. </a:t>
            </a:r>
            <a:r>
              <a:rPr lang="de-DE" sz="1300" dirty="0" err="1"/>
              <a:t>Ethylcellosolve</a:t>
            </a:r>
            <a:r>
              <a:rPr lang="de-DE" sz="1300" dirty="0"/>
              <a:t>, Ethylbenzol, </a:t>
            </a:r>
            <a:r>
              <a:rPr lang="de-DE" sz="1300" dirty="0" err="1"/>
              <a:t>Isopropylalkohol</a:t>
            </a:r>
            <a:r>
              <a:rPr lang="de-DE" sz="1300" dirty="0"/>
              <a:t>, Acrolein, Butylacetat, </a:t>
            </a:r>
            <a:r>
              <a:rPr lang="de-DE" sz="1300" dirty="0" err="1"/>
              <a:t>Furfural</a:t>
            </a:r>
            <a:r>
              <a:rPr lang="de-DE" sz="1300" dirty="0"/>
              <a:t>, Acetaldehyd, Ethylacetat, Butanol und andere Kohlenwasserstoffe.</a:t>
            </a:r>
            <a:endParaRPr lang="ru-RU" sz="13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410568" y="3544906"/>
            <a:ext cx="41785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ABB ist die optimale und in den meisten Fällen die einzige technische Lösung</a:t>
            </a:r>
            <a:r>
              <a:rPr lang="de-DE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ctr"/>
            <a:endParaRPr lang="de-DE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629665" y="4781682"/>
            <a:ext cx="4514335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sz="1400" dirty="0"/>
              <a:t>hat eine positive praktische Erfahrung von 30 Jahren</a:t>
            </a:r>
            <a:r>
              <a:rPr lang="ru-RU" sz="1400" dirty="0"/>
              <a:t>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sz="1400" dirty="0"/>
              <a:t>Niedrige Betriebs- und Wartungskosten </a:t>
            </a:r>
            <a:r>
              <a:rPr lang="ru-RU" sz="1400" dirty="0"/>
              <a:t>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sz="1400" dirty="0"/>
              <a:t>bildet keine sekundäre Umweltverschmutzung</a:t>
            </a:r>
            <a:r>
              <a:rPr lang="ru-RU" sz="1400" dirty="0"/>
              <a:t>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sz="1400" dirty="0"/>
              <a:t>feuer- und explosionssicher</a:t>
            </a:r>
            <a:r>
              <a:rPr lang="ru-RU" sz="1400" dirty="0"/>
              <a:t>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sz="1400" dirty="0"/>
              <a:t>verliert keiner Funktionalität während der gesamten Betriebsdauer.</a:t>
            </a:r>
            <a:endParaRPr lang="ru-RU" sz="1400" dirty="0"/>
          </a:p>
          <a:p>
            <a:pPr algn="ctr"/>
            <a:endParaRPr lang="ru-RU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Объект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6" y="1228268"/>
            <a:ext cx="3748216" cy="4782723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15316" y="6010991"/>
            <a:ext cx="3748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sz="1200" dirty="0"/>
              <a:t>ABB im Werk „</a:t>
            </a:r>
            <a:r>
              <a:rPr lang="de-DE" sz="1200" dirty="0" err="1"/>
              <a:t>Metallist</a:t>
            </a:r>
            <a:r>
              <a:rPr lang="de-DE" sz="1200" dirty="0"/>
              <a:t>“</a:t>
            </a:r>
          </a:p>
          <a:p>
            <a:pPr lvl="0"/>
            <a:r>
              <a:rPr lang="de-DE" sz="1200" dirty="0"/>
              <a:t>(</a:t>
            </a:r>
            <a:r>
              <a:rPr lang="de-DE" sz="1200" dirty="0" err="1"/>
              <a:t>Kachkanar</a:t>
            </a:r>
            <a:r>
              <a:rPr lang="de-DE" sz="1200" dirty="0"/>
              <a:t>, Russland) seit 2011 im Betrieb.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347466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9"/>
          <p:cNvSpPr/>
          <p:nvPr/>
        </p:nvSpPr>
        <p:spPr>
          <a:xfrm>
            <a:off x="5968318" y="898431"/>
            <a:ext cx="3031799" cy="36933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67443" y="914984"/>
            <a:ext cx="4883067" cy="36933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94674" y="67294"/>
            <a:ext cx="4754624" cy="626076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ru-RU" sz="3200" dirty="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9864296"/>
              </p:ext>
            </p:extLst>
          </p:nvPr>
        </p:nvGraphicFramePr>
        <p:xfrm>
          <a:off x="174724" y="1434729"/>
          <a:ext cx="5468502" cy="51063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4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3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2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7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2942">
                <a:tc>
                  <a:txBody>
                    <a:bodyPr/>
                    <a:lstStyle/>
                    <a:p>
                      <a:pPr marR="291465" algn="just"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№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00" marR="6550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Reinigungsverfahren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00" marR="6550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Mängel bei Methode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00" marR="6550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Erklärung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00" marR="655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360">
                <a:tc>
                  <a:txBody>
                    <a:bodyPr/>
                    <a:lstStyle/>
                    <a:p>
                      <a:pPr marL="18415" marR="381000" algn="just"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1</a:t>
                      </a:r>
                      <a:endParaRPr lang="ru-RU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00" marR="6550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„Trockene“ Methoden: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- adsorbierend;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- katalytisch;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-plasma-katalytisch etc.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00" marR="6550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Funktionsverlust in Betriebszeit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00" marR="6550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Ausfall der Arbeitsflächen in Filter durch Ablagerungen von Schweb- und Kondensationsstoffen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00" marR="655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883">
                <a:tc rowSpan="2">
                  <a:txBody>
                    <a:bodyPr/>
                    <a:lstStyle/>
                    <a:p>
                      <a:pPr indent="18415" algn="just"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2</a:t>
                      </a:r>
                      <a:endParaRPr lang="ru-RU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00" marR="65500" marT="0" marB="0" anchor="ctr"/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Thermische Oxidation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00" marR="6550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wirtschaftlich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00" marR="6550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Wartungskosten hoch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00" marR="655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16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ökologischer Zustand 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00" marR="6550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Sekundäre Umweltverschmutzung durch Verbrennungserzeugnisse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00" marR="655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767"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3</a:t>
                      </a:r>
                      <a:endParaRPr lang="ru-RU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00" marR="65500" marT="0" marB="0" anchor="ctr"/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Belüftungsluft-Biofiltration durch eine feste Düsenschicht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00" marR="6550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betriebsmäßig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00" marR="6550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Die Schwierigkeit, die Lebensfunktionen von Mikroorganismen in einer inerten Füllschicht aufrechtzuerhalten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00" marR="655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40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 konstruktionsbedingt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00" marR="6550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Niedrige Gasgeschwindigkeiten pro Filterfläche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00" marR="655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7112"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4</a:t>
                      </a:r>
                      <a:endParaRPr lang="ru-RU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00" marR="65500" marT="0" marB="0" anchor="ctr"/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Chemische Absorption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00" marR="6550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selektive Wirkung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00" marR="6550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Ungeeignet für Mehrkomponenten-Gasgemische anderer Art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de-DE" sz="1100" dirty="0">
                        <a:effectLst/>
                      </a:endParaRPr>
                    </a:p>
                  </a:txBody>
                  <a:tcPr marL="65500" marR="655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981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ökologischer Zustand </a:t>
                      </a:r>
                      <a:endParaRPr lang="ru-RU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500" marR="6550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Es bilden sich konzentrierte Salzlösungen, die beim Einleiten in den Abwasserkanal das Hundertfache der Norm überschreiten.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de-DE" sz="1100" dirty="0">
                        <a:effectLst/>
                      </a:endParaRPr>
                    </a:p>
                  </a:txBody>
                  <a:tcPr marL="65500" marR="655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603771" y="913820"/>
            <a:ext cx="461042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1600" dirty="0">
                <a:ln w="0"/>
                <a:solidFill>
                  <a:schemeClr val="bg1"/>
                </a:solidFill>
              </a:rPr>
              <a:t>Mängel in bisherigen Abluftreinigungsmethoden </a:t>
            </a:r>
            <a:endParaRPr lang="ru-RU" sz="1600" dirty="0">
              <a:ln w="0"/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" b="3842"/>
          <a:stretch/>
        </p:blipFill>
        <p:spPr>
          <a:xfrm>
            <a:off x="5968318" y="1405224"/>
            <a:ext cx="3031799" cy="471153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779283" y="6136415"/>
            <a:ext cx="336471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1200" dirty="0">
                <a:ln w="0"/>
              </a:rPr>
              <a:t>War in Betrieb</a:t>
            </a:r>
          </a:p>
          <a:p>
            <a:pPr algn="ctr"/>
            <a:r>
              <a:rPr lang="de-DE" sz="1200" dirty="0">
                <a:ln w="0"/>
              </a:rPr>
              <a:t>von 1990 bis 2016</a:t>
            </a:r>
            <a:endParaRPr lang="ru-RU" sz="1400" dirty="0">
              <a:ln w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889109" y="913820"/>
            <a:ext cx="319021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1400" dirty="0">
                <a:ln w="0"/>
                <a:solidFill>
                  <a:schemeClr val="bg1"/>
                </a:solidFill>
              </a:rPr>
              <a:t>Erste ABB in Traktorenwerk Minsk</a:t>
            </a:r>
            <a:endParaRPr lang="ru-RU" sz="1400" dirty="0">
              <a:ln w="0"/>
              <a:solidFill>
                <a:schemeClr val="bg1"/>
              </a:solidFill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F27913A-4691-434A-BB64-5E5EB5FC27D5}"/>
              </a:ext>
            </a:extLst>
          </p:cNvPr>
          <p:cNvSpPr/>
          <p:nvPr/>
        </p:nvSpPr>
        <p:spPr>
          <a:xfrm>
            <a:off x="0" y="35352"/>
            <a:ext cx="9143999" cy="636976"/>
          </a:xfrm>
          <a:prstGeom prst="roundRect">
            <a:avLst/>
          </a:prstGeom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ABB Erstellung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343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3419350" y="2552760"/>
            <a:ext cx="4353408" cy="4114835"/>
            <a:chOff x="88401" y="76089"/>
            <a:chExt cx="3085325" cy="3058260"/>
          </a:xfrm>
        </p:grpSpPr>
        <p:grpSp>
          <p:nvGrpSpPr>
            <p:cNvPr id="5" name="Группа 4"/>
            <p:cNvGrpSpPr/>
            <p:nvPr/>
          </p:nvGrpSpPr>
          <p:grpSpPr>
            <a:xfrm>
              <a:off x="88401" y="76089"/>
              <a:ext cx="3085325" cy="3058260"/>
              <a:chOff x="85829" y="98854"/>
              <a:chExt cx="3199540" cy="3093317"/>
            </a:xfrm>
          </p:grpSpPr>
          <p:grpSp>
            <p:nvGrpSpPr>
              <p:cNvPr id="9" name="Группа 8"/>
              <p:cNvGrpSpPr/>
              <p:nvPr/>
            </p:nvGrpSpPr>
            <p:grpSpPr>
              <a:xfrm>
                <a:off x="85829" y="98854"/>
                <a:ext cx="3199540" cy="3093317"/>
                <a:chOff x="85829" y="98854"/>
                <a:chExt cx="3199540" cy="3093317"/>
              </a:xfrm>
            </p:grpSpPr>
            <p:grpSp>
              <p:nvGrpSpPr>
                <p:cNvPr id="11" name="Группа 10"/>
                <p:cNvGrpSpPr/>
                <p:nvPr/>
              </p:nvGrpSpPr>
              <p:grpSpPr>
                <a:xfrm>
                  <a:off x="85829" y="98854"/>
                  <a:ext cx="3199540" cy="3093317"/>
                  <a:chOff x="165172" y="98854"/>
                  <a:chExt cx="3199737" cy="3093317"/>
                </a:xfrm>
              </p:grpSpPr>
              <p:grpSp>
                <p:nvGrpSpPr>
                  <p:cNvPr id="37" name="Группа 36"/>
                  <p:cNvGrpSpPr/>
                  <p:nvPr/>
                </p:nvGrpSpPr>
                <p:grpSpPr>
                  <a:xfrm>
                    <a:off x="165172" y="98854"/>
                    <a:ext cx="3199737" cy="3093317"/>
                    <a:chOff x="162996" y="71000"/>
                    <a:chExt cx="3199737" cy="3093317"/>
                  </a:xfrm>
                </p:grpSpPr>
                <p:pic>
                  <p:nvPicPr>
                    <p:cNvPr id="39" name="Рисунок 38"/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853" t="17318" r="-15347" b="7845"/>
                    <a:stretch/>
                  </p:blipFill>
                  <p:spPr bwMode="auto">
                    <a:xfrm>
                      <a:off x="162996" y="71000"/>
                      <a:ext cx="3199737" cy="3093317"/>
                    </a:xfrm>
                    <a:prstGeom prst="rect">
                      <a:avLst/>
                    </a:prstGeom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:spPr>
                </p:pic>
                <p:grpSp>
                  <p:nvGrpSpPr>
                    <p:cNvPr id="40" name="Группа 39"/>
                    <p:cNvGrpSpPr/>
                    <p:nvPr/>
                  </p:nvGrpSpPr>
                  <p:grpSpPr>
                    <a:xfrm>
                      <a:off x="2230851" y="747175"/>
                      <a:ext cx="336550" cy="431166"/>
                      <a:chOff x="0" y="0"/>
                      <a:chExt cx="336553" cy="431515"/>
                    </a:xfrm>
                  </p:grpSpPr>
                  <p:grpSp>
                    <p:nvGrpSpPr>
                      <p:cNvPr id="56" name="Группа 55"/>
                      <p:cNvGrpSpPr/>
                      <p:nvPr/>
                    </p:nvGrpSpPr>
                    <p:grpSpPr>
                      <a:xfrm>
                        <a:off x="0" y="263290"/>
                        <a:ext cx="336552" cy="168225"/>
                        <a:chOff x="0" y="0"/>
                        <a:chExt cx="336552" cy="168225"/>
                      </a:xfrm>
                    </p:grpSpPr>
                    <p:cxnSp>
                      <p:nvCxnSpPr>
                        <p:cNvPr id="58" name="Прямая соединительная линия 57"/>
                        <p:cNvCxnSpPr/>
                        <p:nvPr/>
                      </p:nvCxnSpPr>
                      <p:spPr>
                        <a:xfrm flipV="1">
                          <a:off x="0" y="0"/>
                          <a:ext cx="115311" cy="168225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ysClr val="windowText" lastClr="000000"/>
                          </a:solidFill>
                          <a:prstDash val="solid"/>
                          <a:miter lim="800000"/>
                        </a:ln>
                        <a:effectLst/>
                      </p:spPr>
                    </p:cxnSp>
                    <p:cxnSp>
                      <p:nvCxnSpPr>
                        <p:cNvPr id="59" name="Прямая соединительная линия 58"/>
                        <p:cNvCxnSpPr/>
                        <p:nvPr/>
                      </p:nvCxnSpPr>
                      <p:spPr>
                        <a:xfrm>
                          <a:off x="113855" y="0"/>
                          <a:ext cx="222697" cy="0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ysClr val="windowText" lastClr="000000"/>
                          </a:solidFill>
                          <a:prstDash val="solid"/>
                          <a:miter lim="800000"/>
                        </a:ln>
                        <a:effectLst/>
                      </p:spPr>
                    </p:cxnSp>
                  </p:grpSp>
                  <p:sp>
                    <p:nvSpPr>
                      <p:cNvPr id="57" name="Надпись 134"/>
                      <p:cNvSpPr txBox="1"/>
                      <p:nvPr/>
                    </p:nvSpPr>
                    <p:spPr>
                      <a:xfrm>
                        <a:off x="81355" y="0"/>
                        <a:ext cx="255198" cy="2964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14400">
                          <a:lnSpc>
                            <a:spcPct val="107000"/>
                          </a:lnSpc>
                          <a:spcAft>
                            <a:spcPts val="800"/>
                          </a:spcAft>
                          <a:defRPr/>
                        </a:pPr>
                        <a:r>
                          <a:rPr lang="ru-RU" sz="1400" b="1" kern="0">
                            <a:solidFill>
                              <a:srgbClr val="000000"/>
                            </a:solidFill>
                            <a:effectLst>
                              <a:outerShdw blurRad="38100" dist="19050" dir="2700000" algn="tl">
                                <a:sysClr val="windowText" lastClr="000000">
                                  <a:alpha val="40000"/>
                                </a:sysClr>
                              </a:outerShdw>
                            </a:effectLst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1</a:t>
                        </a:r>
                        <a:endParaRPr lang="ru-RU" sz="1100" kern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41" name="Группа 40"/>
                    <p:cNvGrpSpPr/>
                    <p:nvPr/>
                  </p:nvGrpSpPr>
                  <p:grpSpPr>
                    <a:xfrm>
                      <a:off x="3018876" y="2440957"/>
                      <a:ext cx="337028" cy="411417"/>
                      <a:chOff x="236540" y="-224148"/>
                      <a:chExt cx="337031" cy="411750"/>
                    </a:xfrm>
                  </p:grpSpPr>
                  <p:grpSp>
                    <p:nvGrpSpPr>
                      <p:cNvPr id="52" name="Группа 51"/>
                      <p:cNvGrpSpPr/>
                      <p:nvPr/>
                    </p:nvGrpSpPr>
                    <p:grpSpPr>
                      <a:xfrm>
                        <a:off x="236540" y="19377"/>
                        <a:ext cx="337031" cy="168225"/>
                        <a:chOff x="236540" y="-243913"/>
                        <a:chExt cx="337031" cy="168225"/>
                      </a:xfrm>
                    </p:grpSpPr>
                    <p:cxnSp>
                      <p:nvCxnSpPr>
                        <p:cNvPr id="54" name="Прямая соединительная линия 53"/>
                        <p:cNvCxnSpPr/>
                        <p:nvPr/>
                      </p:nvCxnSpPr>
                      <p:spPr>
                        <a:xfrm flipV="1">
                          <a:off x="236540" y="-243913"/>
                          <a:ext cx="115311" cy="168225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ysClr val="windowText" lastClr="000000"/>
                          </a:solidFill>
                          <a:prstDash val="solid"/>
                          <a:miter lim="800000"/>
                        </a:ln>
                        <a:effectLst/>
                      </p:spPr>
                    </p:cxnSp>
                    <p:cxnSp>
                      <p:nvCxnSpPr>
                        <p:cNvPr id="55" name="Прямая соединительная линия 54"/>
                        <p:cNvCxnSpPr/>
                        <p:nvPr/>
                      </p:nvCxnSpPr>
                      <p:spPr>
                        <a:xfrm>
                          <a:off x="350874" y="-226204"/>
                          <a:ext cx="222697" cy="0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ysClr val="windowText" lastClr="000000"/>
                          </a:solidFill>
                          <a:prstDash val="solid"/>
                          <a:miter lim="800000"/>
                        </a:ln>
                        <a:effectLst/>
                      </p:spPr>
                    </p:cxnSp>
                  </p:grpSp>
                  <p:sp>
                    <p:nvSpPr>
                      <p:cNvPr id="53" name="Надпись 140"/>
                      <p:cNvSpPr txBox="1"/>
                      <p:nvPr/>
                    </p:nvSpPr>
                    <p:spPr>
                      <a:xfrm>
                        <a:off x="295458" y="-224148"/>
                        <a:ext cx="255198" cy="2964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14400">
                          <a:lnSpc>
                            <a:spcPct val="107000"/>
                          </a:lnSpc>
                          <a:spcAft>
                            <a:spcPts val="800"/>
                          </a:spcAft>
                          <a:defRPr/>
                        </a:pPr>
                        <a:r>
                          <a:rPr lang="ru-RU" sz="1400" b="1" kern="0">
                            <a:solidFill>
                              <a:srgbClr val="000000"/>
                            </a:solidFill>
                            <a:effectLst>
                              <a:outerShdw blurRad="38100" dist="19050" dir="2700000" algn="tl">
                                <a:sysClr val="windowText" lastClr="000000">
                                  <a:alpha val="40000"/>
                                </a:sysClr>
                              </a:outerShdw>
                            </a:effectLst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2</a:t>
                        </a:r>
                        <a:endParaRPr lang="ru-RU" sz="1100" kern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42" name="Группа 41"/>
                    <p:cNvGrpSpPr/>
                    <p:nvPr/>
                  </p:nvGrpSpPr>
                  <p:grpSpPr>
                    <a:xfrm>
                      <a:off x="836125" y="1707828"/>
                      <a:ext cx="336550" cy="431166"/>
                      <a:chOff x="0" y="0"/>
                      <a:chExt cx="336553" cy="431515"/>
                    </a:xfrm>
                  </p:grpSpPr>
                  <p:grpSp>
                    <p:nvGrpSpPr>
                      <p:cNvPr id="48" name="Группа 47"/>
                      <p:cNvGrpSpPr/>
                      <p:nvPr/>
                    </p:nvGrpSpPr>
                    <p:grpSpPr>
                      <a:xfrm>
                        <a:off x="0" y="263290"/>
                        <a:ext cx="336552" cy="168225"/>
                        <a:chOff x="0" y="0"/>
                        <a:chExt cx="336552" cy="168225"/>
                      </a:xfrm>
                    </p:grpSpPr>
                    <p:cxnSp>
                      <p:nvCxnSpPr>
                        <p:cNvPr id="50" name="Прямая соединительная линия 49"/>
                        <p:cNvCxnSpPr/>
                        <p:nvPr/>
                      </p:nvCxnSpPr>
                      <p:spPr>
                        <a:xfrm flipV="1">
                          <a:off x="0" y="0"/>
                          <a:ext cx="115311" cy="168225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ysClr val="windowText" lastClr="000000"/>
                          </a:solidFill>
                          <a:prstDash val="solid"/>
                          <a:miter lim="800000"/>
                        </a:ln>
                        <a:effectLst/>
                      </p:spPr>
                    </p:cxnSp>
                    <p:cxnSp>
                      <p:nvCxnSpPr>
                        <p:cNvPr id="51" name="Прямая соединительная линия 50"/>
                        <p:cNvCxnSpPr/>
                        <p:nvPr/>
                      </p:nvCxnSpPr>
                      <p:spPr>
                        <a:xfrm>
                          <a:off x="113855" y="0"/>
                          <a:ext cx="222697" cy="0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ysClr val="windowText" lastClr="000000"/>
                          </a:solidFill>
                          <a:prstDash val="solid"/>
                          <a:miter lim="800000"/>
                        </a:ln>
                        <a:effectLst/>
                      </p:spPr>
                    </p:cxnSp>
                  </p:grpSp>
                  <p:sp>
                    <p:nvSpPr>
                      <p:cNvPr id="49" name="Надпись 145"/>
                      <p:cNvSpPr txBox="1"/>
                      <p:nvPr/>
                    </p:nvSpPr>
                    <p:spPr>
                      <a:xfrm>
                        <a:off x="81355" y="0"/>
                        <a:ext cx="255198" cy="2964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14400">
                          <a:lnSpc>
                            <a:spcPct val="107000"/>
                          </a:lnSpc>
                          <a:spcAft>
                            <a:spcPts val="800"/>
                          </a:spcAft>
                          <a:defRPr/>
                        </a:pPr>
                        <a:r>
                          <a:rPr lang="ru-RU" sz="1400" b="1" kern="0">
                            <a:solidFill>
                              <a:srgbClr val="000000"/>
                            </a:solidFill>
                            <a:effectLst>
                              <a:outerShdw blurRad="38100" dist="19050" dir="2700000" algn="tl">
                                <a:sysClr val="windowText" lastClr="000000">
                                  <a:alpha val="40000"/>
                                </a:sysClr>
                              </a:outerShdw>
                            </a:effectLst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3</a:t>
                        </a:r>
                        <a:endParaRPr lang="ru-RU" sz="1100" kern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43" name="Группа 42"/>
                    <p:cNvGrpSpPr/>
                    <p:nvPr/>
                  </p:nvGrpSpPr>
                  <p:grpSpPr>
                    <a:xfrm>
                      <a:off x="846798" y="957095"/>
                      <a:ext cx="336550" cy="431166"/>
                      <a:chOff x="0" y="0"/>
                      <a:chExt cx="336553" cy="431515"/>
                    </a:xfrm>
                  </p:grpSpPr>
                  <p:grpSp>
                    <p:nvGrpSpPr>
                      <p:cNvPr id="44" name="Группа 43"/>
                      <p:cNvGrpSpPr/>
                      <p:nvPr/>
                    </p:nvGrpSpPr>
                    <p:grpSpPr>
                      <a:xfrm>
                        <a:off x="0" y="263290"/>
                        <a:ext cx="336552" cy="168225"/>
                        <a:chOff x="0" y="0"/>
                        <a:chExt cx="336552" cy="168225"/>
                      </a:xfrm>
                    </p:grpSpPr>
                    <p:cxnSp>
                      <p:nvCxnSpPr>
                        <p:cNvPr id="46" name="Прямая соединительная линия 45"/>
                        <p:cNvCxnSpPr/>
                        <p:nvPr/>
                      </p:nvCxnSpPr>
                      <p:spPr>
                        <a:xfrm flipV="1">
                          <a:off x="0" y="0"/>
                          <a:ext cx="115311" cy="168225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ysClr val="windowText" lastClr="000000"/>
                          </a:solidFill>
                          <a:prstDash val="solid"/>
                          <a:miter lim="800000"/>
                        </a:ln>
                        <a:effectLst/>
                      </p:spPr>
                    </p:cxnSp>
                    <p:cxnSp>
                      <p:nvCxnSpPr>
                        <p:cNvPr id="47" name="Прямая соединительная линия 46"/>
                        <p:cNvCxnSpPr/>
                        <p:nvPr/>
                      </p:nvCxnSpPr>
                      <p:spPr>
                        <a:xfrm>
                          <a:off x="113855" y="0"/>
                          <a:ext cx="222697" cy="0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ysClr val="windowText" lastClr="000000"/>
                          </a:solidFill>
                          <a:prstDash val="solid"/>
                          <a:miter lim="800000"/>
                        </a:ln>
                        <a:effectLst/>
                      </p:spPr>
                    </p:cxnSp>
                  </p:grpSp>
                  <p:sp>
                    <p:nvSpPr>
                      <p:cNvPr id="45" name="Надпись 150"/>
                      <p:cNvSpPr txBox="1"/>
                      <p:nvPr/>
                    </p:nvSpPr>
                    <p:spPr>
                      <a:xfrm>
                        <a:off x="81355" y="0"/>
                        <a:ext cx="255198" cy="2964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14400">
                          <a:lnSpc>
                            <a:spcPct val="107000"/>
                          </a:lnSpc>
                          <a:spcAft>
                            <a:spcPts val="800"/>
                          </a:spcAft>
                          <a:defRPr/>
                        </a:pPr>
                        <a:r>
                          <a:rPr lang="ru-RU" sz="1400" b="1" kern="0">
                            <a:solidFill>
                              <a:srgbClr val="000000"/>
                            </a:solidFill>
                            <a:effectLst>
                              <a:outerShdw blurRad="38100" dist="19050" dir="2700000" algn="tl">
                                <a:sysClr val="windowText" lastClr="000000">
                                  <a:alpha val="40000"/>
                                </a:sysClr>
                              </a:outerShdw>
                            </a:effectLst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4</a:t>
                        </a:r>
                        <a:endParaRPr lang="ru-RU" sz="1100" kern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  <p:cxnSp>
                <p:nvCxnSpPr>
                  <p:cNvPr id="38" name="Прямая со стрелкой 37"/>
                  <p:cNvCxnSpPr/>
                  <p:nvPr/>
                </p:nvCxnSpPr>
                <p:spPr>
                  <a:xfrm flipH="1">
                    <a:off x="2533279" y="1789663"/>
                    <a:ext cx="334450" cy="3558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rgbClr val="4472C4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sp>
              <p:nvSpPr>
                <p:cNvPr id="12" name="Надпись 154"/>
                <p:cNvSpPr txBox="1"/>
                <p:nvPr/>
              </p:nvSpPr>
              <p:spPr>
                <a:xfrm>
                  <a:off x="358342" y="98854"/>
                  <a:ext cx="280035" cy="4533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400">
                    <a:lnSpc>
                      <a:spcPct val="107000"/>
                    </a:lnSpc>
                    <a:spcAft>
                      <a:spcPts val="800"/>
                    </a:spcAft>
                    <a:defRPr/>
                  </a:pPr>
                  <a:r>
                    <a:rPr lang="ru-RU" sz="1400" kern="0">
                      <a:solidFill>
                        <a:srgbClr val="000000"/>
                      </a:solidFill>
                      <a:effectLst>
                        <a:outerShdw blurRad="38100" dist="19050" dir="2700000" algn="tl">
                          <a:sysClr val="windowText" lastClr="000000">
                            <a:alpha val="40000"/>
                          </a:sysClr>
                        </a:outerShdw>
                      </a:effectLst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В</a:t>
                  </a:r>
                  <a:endParaRPr lang="ru-RU" sz="1100" kern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3" name="Группа 12"/>
                <p:cNvGrpSpPr/>
                <p:nvPr/>
              </p:nvGrpSpPr>
              <p:grpSpPr>
                <a:xfrm>
                  <a:off x="2224217" y="543697"/>
                  <a:ext cx="1061152" cy="2523233"/>
                  <a:chOff x="0" y="0"/>
                  <a:chExt cx="1061152" cy="2523233"/>
                </a:xfrm>
              </p:grpSpPr>
              <p:sp>
                <p:nvSpPr>
                  <p:cNvPr id="14" name="Скругленный прямоугольник 13"/>
                  <p:cNvSpPr/>
                  <p:nvPr/>
                </p:nvSpPr>
                <p:spPr>
                  <a:xfrm>
                    <a:off x="0" y="0"/>
                    <a:ext cx="544496" cy="45719"/>
                  </a:xfrm>
                  <a:prstGeom prst="roundRect">
                    <a:avLst/>
                  </a:prstGeom>
                  <a:solidFill>
                    <a:srgbClr val="ED7D31">
                      <a:lumMod val="75000"/>
                    </a:srgbClr>
                  </a:solidFill>
                  <a:ln w="3175" cap="flat" cmpd="sng" algn="ctr">
                    <a:solidFill>
                      <a:srgbClr val="ED7D31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14400">
                      <a:defRPr/>
                    </a:pPr>
                    <a:endParaRPr lang="ru-RU" kern="0">
                      <a:solidFill>
                        <a:sysClr val="window" lastClr="FFFFFF"/>
                      </a:solidFill>
                      <a:latin typeface="Calibri" panose="020F0502020204030204"/>
                    </a:endParaRPr>
                  </a:p>
                </p:txBody>
              </p:sp>
              <p:grpSp>
                <p:nvGrpSpPr>
                  <p:cNvPr id="15" name="Группа 14"/>
                  <p:cNvGrpSpPr/>
                  <p:nvPr/>
                </p:nvGrpSpPr>
                <p:grpSpPr>
                  <a:xfrm>
                    <a:off x="421106" y="0"/>
                    <a:ext cx="640046" cy="2523233"/>
                    <a:chOff x="0" y="-43313"/>
                    <a:chExt cx="640046" cy="2523233"/>
                  </a:xfrm>
                </p:grpSpPr>
                <p:grpSp>
                  <p:nvGrpSpPr>
                    <p:cNvPr id="16" name="Группа 15"/>
                    <p:cNvGrpSpPr/>
                    <p:nvPr/>
                  </p:nvGrpSpPr>
                  <p:grpSpPr>
                    <a:xfrm>
                      <a:off x="45720" y="-43313"/>
                      <a:ext cx="167206" cy="2290528"/>
                      <a:chOff x="0" y="-43313"/>
                      <a:chExt cx="167206" cy="2290528"/>
                    </a:xfrm>
                  </p:grpSpPr>
                  <p:sp>
                    <p:nvSpPr>
                      <p:cNvPr id="33" name="Скругленный прямоугольник 32"/>
                      <p:cNvSpPr/>
                      <p:nvPr/>
                    </p:nvSpPr>
                    <p:spPr>
                      <a:xfrm>
                        <a:off x="57654" y="-43313"/>
                        <a:ext cx="58420" cy="2268601"/>
                      </a:xfrm>
                      <a:prstGeom prst="roundRect">
                        <a:avLst/>
                      </a:prstGeom>
                      <a:solidFill>
                        <a:srgbClr val="ED7D31">
                          <a:lumMod val="75000"/>
                        </a:srgbClr>
                      </a:solidFill>
                      <a:ln w="3175" cap="flat" cmpd="sng" algn="ctr">
                        <a:solidFill>
                          <a:srgbClr val="ED7D31">
                            <a:lumMod val="75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14400">
                          <a:defRPr/>
                        </a:pPr>
                        <a:endParaRPr lang="ru-RU" kern="0">
                          <a:solidFill>
                            <a:sysClr val="window" lastClr="FFFFFF"/>
                          </a:solidFill>
                          <a:latin typeface="Calibri" panose="020F0502020204030204"/>
                        </a:endParaRPr>
                      </a:p>
                    </p:txBody>
                  </p:sp>
                  <p:grpSp>
                    <p:nvGrpSpPr>
                      <p:cNvPr id="34" name="Группа 33"/>
                      <p:cNvGrpSpPr/>
                      <p:nvPr/>
                    </p:nvGrpSpPr>
                    <p:grpSpPr>
                      <a:xfrm>
                        <a:off x="0" y="2177716"/>
                        <a:ext cx="167206" cy="69499"/>
                        <a:chOff x="0" y="0"/>
                        <a:chExt cx="167206" cy="69499"/>
                      </a:xfrm>
                    </p:grpSpPr>
                    <p:sp>
                      <p:nvSpPr>
                        <p:cNvPr id="35" name="Блок-схема: задержка 34"/>
                        <p:cNvSpPr/>
                        <p:nvPr/>
                      </p:nvSpPr>
                      <p:spPr>
                        <a:xfrm rot="5400000">
                          <a:off x="49329" y="-10828"/>
                          <a:ext cx="69215" cy="91440"/>
                        </a:xfrm>
                        <a:prstGeom prst="flowChartDelay">
                          <a:avLst/>
                        </a:prstGeom>
                        <a:gradFill flip="none" rotWithShape="1">
                          <a:gsLst>
                            <a:gs pos="0">
                              <a:srgbClr val="5B9BD5">
                                <a:tint val="66000"/>
                                <a:satMod val="160000"/>
                              </a:srgbClr>
                            </a:gs>
                            <a:gs pos="50000">
                              <a:srgbClr val="5B9BD5">
                                <a:tint val="44500"/>
                                <a:satMod val="160000"/>
                              </a:srgbClr>
                            </a:gs>
                            <a:gs pos="100000">
                              <a:srgbClr val="5B9BD5">
                                <a:tint val="23500"/>
                                <a:satMod val="160000"/>
                              </a:srgb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defTabSz="914400">
                            <a:defRPr/>
                          </a:pPr>
                          <a:endParaRPr lang="ru-RU" kern="0">
                            <a:solidFill>
                              <a:sysClr val="window" lastClr="FFFFFF"/>
                            </a:solidFill>
                            <a:latin typeface="Calibri" panose="020F0502020204030204"/>
                          </a:endParaRPr>
                        </a:p>
                      </p:txBody>
                    </p:sp>
                    <p:cxnSp>
                      <p:nvCxnSpPr>
                        <p:cNvPr id="36" name="Прямая соединительная линия 35"/>
                        <p:cNvCxnSpPr/>
                        <p:nvPr/>
                      </p:nvCxnSpPr>
                      <p:spPr>
                        <a:xfrm>
                          <a:off x="0" y="0"/>
                          <a:ext cx="167206" cy="0"/>
                        </a:xfrm>
                        <a:prstGeom prst="line">
                          <a:avLst/>
                        </a:prstGeom>
                        <a:noFill/>
                        <a:ln w="19050" cap="flat" cmpd="sng" algn="ctr">
                          <a:solidFill>
                            <a:srgbClr val="5B9BD5"/>
                          </a:solidFill>
                          <a:prstDash val="solid"/>
                          <a:miter lim="800000"/>
                        </a:ln>
                        <a:effectLst/>
                      </p:spPr>
                    </p:cxnSp>
                  </p:grpSp>
                </p:grpSp>
                <p:grpSp>
                  <p:nvGrpSpPr>
                    <p:cNvPr id="17" name="Группа 16"/>
                    <p:cNvGrpSpPr/>
                    <p:nvPr/>
                  </p:nvGrpSpPr>
                  <p:grpSpPr>
                    <a:xfrm>
                      <a:off x="0" y="2293219"/>
                      <a:ext cx="102711" cy="167206"/>
                      <a:chOff x="0" y="0"/>
                      <a:chExt cx="102711" cy="167206"/>
                    </a:xfrm>
                  </p:grpSpPr>
                  <p:sp>
                    <p:nvSpPr>
                      <p:cNvPr id="29" name="Прямоугольник 28"/>
                      <p:cNvSpPr/>
                      <p:nvPr/>
                    </p:nvSpPr>
                    <p:spPr>
                      <a:xfrm>
                        <a:off x="0" y="62089"/>
                        <a:ext cx="45719" cy="45719"/>
                      </a:xfrm>
                      <a:prstGeom prst="rect">
                        <a:avLst/>
                      </a:prstGeom>
                      <a:solidFill>
                        <a:srgbClr val="ED7D31"/>
                      </a:solidFill>
                      <a:ln w="12700" cap="flat" cmpd="sng" algn="ctr">
                        <a:solidFill>
                          <a:srgbClr val="ED7D31">
                            <a:lumMod val="75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14400">
                          <a:defRPr/>
                        </a:pPr>
                        <a:endParaRPr lang="ru-RU" kern="0">
                          <a:solidFill>
                            <a:sysClr val="window" lastClr="FFFFFF"/>
                          </a:solidFill>
                          <a:latin typeface="Calibri" panose="020F0502020204030204"/>
                        </a:endParaRPr>
                      </a:p>
                    </p:txBody>
                  </p:sp>
                  <p:grpSp>
                    <p:nvGrpSpPr>
                      <p:cNvPr id="30" name="Группа 29"/>
                      <p:cNvGrpSpPr/>
                      <p:nvPr/>
                    </p:nvGrpSpPr>
                    <p:grpSpPr>
                      <a:xfrm rot="16200000">
                        <a:off x="-15641" y="48853"/>
                        <a:ext cx="167206" cy="69499"/>
                        <a:chOff x="0" y="0"/>
                        <a:chExt cx="167206" cy="69499"/>
                      </a:xfrm>
                    </p:grpSpPr>
                    <p:sp>
                      <p:nvSpPr>
                        <p:cNvPr id="31" name="Блок-схема: задержка 30"/>
                        <p:cNvSpPr/>
                        <p:nvPr/>
                      </p:nvSpPr>
                      <p:spPr>
                        <a:xfrm rot="5400000">
                          <a:off x="49329" y="-10828"/>
                          <a:ext cx="69215" cy="91440"/>
                        </a:xfrm>
                        <a:prstGeom prst="flowChartDelay">
                          <a:avLst/>
                        </a:prstGeom>
                        <a:gradFill flip="none" rotWithShape="1">
                          <a:gsLst>
                            <a:gs pos="0">
                              <a:srgbClr val="5B9BD5">
                                <a:tint val="66000"/>
                                <a:satMod val="160000"/>
                              </a:srgbClr>
                            </a:gs>
                            <a:gs pos="50000">
                              <a:srgbClr val="5B9BD5">
                                <a:tint val="44500"/>
                                <a:satMod val="160000"/>
                              </a:srgbClr>
                            </a:gs>
                            <a:gs pos="100000">
                              <a:srgbClr val="5B9BD5">
                                <a:tint val="23500"/>
                                <a:satMod val="160000"/>
                              </a:srgb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ln w="12700" cap="flat" cmpd="sng" algn="ctr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defTabSz="914400">
                            <a:defRPr/>
                          </a:pPr>
                          <a:endParaRPr lang="ru-RU" kern="0">
                            <a:solidFill>
                              <a:sysClr val="window" lastClr="FFFFFF"/>
                            </a:solidFill>
                            <a:latin typeface="Calibri" panose="020F0502020204030204"/>
                          </a:endParaRPr>
                        </a:p>
                      </p:txBody>
                    </p:sp>
                    <p:cxnSp>
                      <p:nvCxnSpPr>
                        <p:cNvPr id="32" name="Прямая соединительная линия 31"/>
                        <p:cNvCxnSpPr/>
                        <p:nvPr/>
                      </p:nvCxnSpPr>
                      <p:spPr>
                        <a:xfrm>
                          <a:off x="0" y="0"/>
                          <a:ext cx="167206" cy="0"/>
                        </a:xfrm>
                        <a:prstGeom prst="line">
                          <a:avLst/>
                        </a:prstGeom>
                        <a:noFill/>
                        <a:ln w="19050" cap="flat" cmpd="sng" algn="ctr">
                          <a:solidFill>
                            <a:srgbClr val="5B9BD5"/>
                          </a:solidFill>
                          <a:prstDash val="solid"/>
                          <a:miter lim="800000"/>
                        </a:ln>
                        <a:effectLst/>
                      </p:spPr>
                    </p:cxnSp>
                  </p:grpSp>
                </p:grpSp>
                <p:cxnSp>
                  <p:nvCxnSpPr>
                    <p:cNvPr id="18" name="Прямая соединительная линия 17"/>
                    <p:cNvCxnSpPr/>
                    <p:nvPr/>
                  </p:nvCxnSpPr>
                  <p:spPr>
                    <a:xfrm>
                      <a:off x="146785" y="2355784"/>
                      <a:ext cx="70821" cy="735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9" name="Прямая соединительная линия 18"/>
                    <p:cNvCxnSpPr/>
                    <p:nvPr/>
                  </p:nvCxnSpPr>
                  <p:spPr>
                    <a:xfrm>
                      <a:off x="141972" y="2375034"/>
                      <a:ext cx="70821" cy="735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sp>
                  <p:nvSpPr>
                    <p:cNvPr id="20" name="Прямоугольник 19"/>
                    <p:cNvSpPr/>
                    <p:nvPr/>
                  </p:nvSpPr>
                  <p:spPr>
                    <a:xfrm>
                      <a:off x="105877" y="2247499"/>
                      <a:ext cx="45719" cy="232421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ysClr val="window" lastClr="FFFFFF">
                            <a:lumMod val="50000"/>
                            <a:tint val="66000"/>
                            <a:satMod val="160000"/>
                          </a:sysClr>
                        </a:gs>
                        <a:gs pos="50000">
                          <a:sysClr val="window" lastClr="FFFFFF">
                            <a:lumMod val="50000"/>
                            <a:tint val="44500"/>
                            <a:satMod val="160000"/>
                          </a:sysClr>
                        </a:gs>
                        <a:gs pos="100000">
                          <a:sysClr val="window" lastClr="FFFFFF">
                            <a:lumMod val="50000"/>
                            <a:tint val="23500"/>
                            <a:satMod val="160000"/>
                          </a:sysClr>
                        </a:gs>
                      </a:gsLst>
                      <a:lin ang="16200000" scaled="1"/>
                      <a:tileRect/>
                    </a:gradFill>
                    <a:ln w="6350" cap="flat" cmpd="sng" algn="ctr">
                      <a:solidFill>
                        <a:srgbClr val="A5A5A5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14400">
                        <a:defRPr/>
                      </a:pPr>
                      <a:endParaRPr lang="ru-RU" kern="0">
                        <a:solidFill>
                          <a:sysClr val="window" lastClr="FFFFFF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21" name="Скругленный прямоугольник 20"/>
                    <p:cNvSpPr/>
                    <p:nvPr/>
                  </p:nvSpPr>
                  <p:spPr>
                    <a:xfrm>
                      <a:off x="204536" y="2247499"/>
                      <a:ext cx="435510" cy="232410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rgbClr val="A5A5A5">
                            <a:tint val="66000"/>
                            <a:satMod val="160000"/>
                          </a:srgbClr>
                        </a:gs>
                        <a:gs pos="50000">
                          <a:srgbClr val="A5A5A5">
                            <a:tint val="44500"/>
                            <a:satMod val="160000"/>
                          </a:srgbClr>
                        </a:gs>
                        <a:gs pos="100000">
                          <a:srgbClr val="A5A5A5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317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14400">
                        <a:defRPr/>
                      </a:pPr>
                      <a:endParaRPr lang="ru-RU" kern="0">
                        <a:solidFill>
                          <a:sysClr val="window" lastClr="FFFFFF"/>
                        </a:solidFill>
                        <a:latin typeface="Calibri" panose="020F0502020204030204"/>
                      </a:endParaRPr>
                    </a:p>
                  </p:txBody>
                </p:sp>
                <p:cxnSp>
                  <p:nvCxnSpPr>
                    <p:cNvPr id="22" name="Прямая соединительная линия 21"/>
                    <p:cNvCxnSpPr/>
                    <p:nvPr/>
                  </p:nvCxnSpPr>
                  <p:spPr>
                    <a:xfrm>
                      <a:off x="594360" y="2247499"/>
                      <a:ext cx="0" cy="23241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3" name="Прямая соединительная линия 22"/>
                    <p:cNvCxnSpPr/>
                    <p:nvPr/>
                  </p:nvCxnSpPr>
                  <p:spPr>
                    <a:xfrm flipH="1">
                      <a:off x="216568" y="2259531"/>
                      <a:ext cx="377090" cy="0"/>
                    </a:xfrm>
                    <a:prstGeom prst="line">
                      <a:avLst/>
                    </a:prstGeom>
                    <a:noFill/>
                    <a:ln w="317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4" name="Прямая соединительная линия 23"/>
                    <p:cNvCxnSpPr/>
                    <p:nvPr/>
                  </p:nvCxnSpPr>
                  <p:spPr>
                    <a:xfrm flipH="1">
                      <a:off x="204536" y="2295626"/>
                      <a:ext cx="386181" cy="0"/>
                    </a:xfrm>
                    <a:prstGeom prst="line">
                      <a:avLst/>
                    </a:prstGeom>
                    <a:noFill/>
                    <a:ln w="317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5" name="Прямая соединительная линия 24"/>
                    <p:cNvCxnSpPr/>
                    <p:nvPr/>
                  </p:nvCxnSpPr>
                  <p:spPr>
                    <a:xfrm flipH="1">
                      <a:off x="211755" y="2331720"/>
                      <a:ext cx="386983" cy="0"/>
                    </a:xfrm>
                    <a:prstGeom prst="line">
                      <a:avLst/>
                    </a:prstGeom>
                    <a:noFill/>
                    <a:ln w="317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6" name="Прямая соединительная линия 25"/>
                    <p:cNvCxnSpPr/>
                    <p:nvPr/>
                  </p:nvCxnSpPr>
                  <p:spPr>
                    <a:xfrm flipH="1">
                      <a:off x="206943" y="2375034"/>
                      <a:ext cx="392229" cy="0"/>
                    </a:xfrm>
                    <a:prstGeom prst="line">
                      <a:avLst/>
                    </a:prstGeom>
                    <a:noFill/>
                    <a:ln w="317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7" name="Прямая соединительная линия 26"/>
                    <p:cNvCxnSpPr/>
                    <p:nvPr/>
                  </p:nvCxnSpPr>
                  <p:spPr>
                    <a:xfrm flipH="1">
                      <a:off x="206943" y="2413535"/>
                      <a:ext cx="392229" cy="0"/>
                    </a:xfrm>
                    <a:prstGeom prst="line">
                      <a:avLst/>
                    </a:prstGeom>
                    <a:noFill/>
                    <a:ln w="317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8" name="Прямая соединительная линия 27"/>
                    <p:cNvCxnSpPr/>
                    <p:nvPr/>
                  </p:nvCxnSpPr>
                  <p:spPr>
                    <a:xfrm flipH="1">
                      <a:off x="211755" y="2456849"/>
                      <a:ext cx="392229" cy="0"/>
                    </a:xfrm>
                    <a:prstGeom prst="line">
                      <a:avLst/>
                    </a:prstGeom>
                    <a:noFill/>
                    <a:ln w="317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</p:grpSp>
          </p:grpSp>
          <p:sp>
            <p:nvSpPr>
              <p:cNvPr id="10" name="Надпись 153"/>
              <p:cNvSpPr txBox="1"/>
              <p:nvPr/>
            </p:nvSpPr>
            <p:spPr>
              <a:xfrm>
                <a:off x="2525511" y="1621146"/>
                <a:ext cx="286385" cy="45339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lnSpc>
                    <a:spcPct val="107000"/>
                  </a:lnSpc>
                  <a:spcAft>
                    <a:spcPts val="800"/>
                  </a:spcAft>
                  <a:defRPr/>
                </a:pPr>
                <a:r>
                  <a:rPr lang="ru-RU" sz="1400" kern="0" dirty="0">
                    <a:solidFill>
                      <a:srgbClr val="000000"/>
                    </a:solidFill>
                    <a:effectLst>
                      <a:outerShdw blurRad="38100" dist="19050" dir="2700000" algn="tl">
                        <a:sysClr val="windowText" lastClr="000000">
                          <a:alpha val="40000"/>
                        </a:sys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А</a:t>
                </a:r>
                <a:endParaRPr lang="ru-RU" sz="1100" kern="0" dirty="0">
                  <a:solidFill>
                    <a:sysClr val="windowText" lastClr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" name="Группа 5"/>
            <p:cNvGrpSpPr/>
            <p:nvPr/>
          </p:nvGrpSpPr>
          <p:grpSpPr>
            <a:xfrm>
              <a:off x="2644833" y="1790446"/>
              <a:ext cx="362585" cy="330201"/>
              <a:chOff x="-79475" y="513309"/>
              <a:chExt cx="362585" cy="330201"/>
            </a:xfrm>
          </p:grpSpPr>
          <p:cxnSp>
            <p:nvCxnSpPr>
              <p:cNvPr id="7" name="Прямая со стрелкой 6"/>
              <p:cNvCxnSpPr/>
              <p:nvPr/>
            </p:nvCxnSpPr>
            <p:spPr>
              <a:xfrm flipV="1">
                <a:off x="41057" y="513309"/>
                <a:ext cx="0" cy="330201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ED7D31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8" name="Надпись 191"/>
              <p:cNvSpPr txBox="1"/>
              <p:nvPr/>
            </p:nvSpPr>
            <p:spPr>
              <a:xfrm>
                <a:off x="-79475" y="557730"/>
                <a:ext cx="362585" cy="2091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400">
                  <a:lnSpc>
                    <a:spcPct val="107000"/>
                  </a:lnSpc>
                  <a:spcAft>
                    <a:spcPts val="800"/>
                  </a:spcAft>
                  <a:defRPr/>
                </a:pPr>
                <a:r>
                  <a:rPr lang="ru-RU" sz="1400" kern="0">
                    <a:solidFill>
                      <a:srgbClr val="000000"/>
                    </a:solidFill>
                    <a:effectLst>
                      <a:outerShdw blurRad="38100" dist="19050" dir="2700000" algn="tl">
                        <a:sysClr val="windowText" lastClr="000000">
                          <a:alpha val="40000"/>
                        </a:sys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</a:t>
                </a:r>
                <a:endParaRPr lang="ru-RU" sz="1100" kern="0">
                  <a:solidFill>
                    <a:sysClr val="windowText" lastClr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70" name="Скругленный прямоугольник 69"/>
          <p:cNvSpPr/>
          <p:nvPr/>
        </p:nvSpPr>
        <p:spPr>
          <a:xfrm>
            <a:off x="0" y="22166"/>
            <a:ext cx="9143999" cy="636976"/>
          </a:xfrm>
          <a:prstGeom prst="roundRect">
            <a:avLst/>
          </a:prstGeom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Das Grundschema und die Beschreibung der ABB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38062" y="4118138"/>
            <a:ext cx="4018790" cy="250322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 </a:t>
            </a:r>
            <a:endParaRPr lang="ru-RU" sz="1800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35939" y="3528215"/>
            <a:ext cx="1523825" cy="211126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" sz="2100" b="1" dirty="0"/>
              <a:t>1 – </a:t>
            </a:r>
            <a:r>
              <a:rPr lang="en" sz="2100" b="1" dirty="0" err="1"/>
              <a:t>Wäscher</a:t>
            </a:r>
            <a:endParaRPr lang="en" sz="2100" b="1" dirty="0"/>
          </a:p>
          <a:p>
            <a:pPr marL="0" indent="0">
              <a:buNone/>
            </a:pPr>
            <a:r>
              <a:rPr lang="en" sz="2100" b="1" dirty="0"/>
              <a:t>2 – </a:t>
            </a:r>
            <a:r>
              <a:rPr lang="en" sz="2100" b="1" dirty="0" err="1"/>
              <a:t>Pumpe</a:t>
            </a:r>
            <a:endParaRPr lang="en" sz="2100" b="1" dirty="0"/>
          </a:p>
          <a:p>
            <a:pPr marL="0" indent="0">
              <a:buNone/>
            </a:pPr>
            <a:r>
              <a:rPr lang="en" sz="2100" b="1" dirty="0"/>
              <a:t>3 – </a:t>
            </a:r>
            <a:r>
              <a:rPr lang="en" sz="2100" b="1" dirty="0" err="1"/>
              <a:t>Bioreaktor</a:t>
            </a:r>
            <a:r>
              <a:rPr lang="en" sz="2100" b="1" dirty="0"/>
              <a:t> </a:t>
            </a:r>
            <a:r>
              <a:rPr lang="en" sz="2100" b="1" dirty="0" err="1"/>
              <a:t>mit</a:t>
            </a:r>
            <a:r>
              <a:rPr lang="en" sz="2100" b="1" dirty="0"/>
              <a:t> </a:t>
            </a:r>
            <a:r>
              <a:rPr lang="en" sz="2100" b="1" dirty="0" err="1"/>
              <a:t>Mikroorganismen</a:t>
            </a:r>
            <a:endParaRPr lang="en" sz="2100" b="1" dirty="0"/>
          </a:p>
          <a:p>
            <a:pPr marL="0" indent="0">
              <a:buNone/>
            </a:pPr>
            <a:r>
              <a:rPr lang="en" sz="2100" b="1" dirty="0"/>
              <a:t>4 – Ventilator</a:t>
            </a:r>
          </a:p>
          <a:p>
            <a:pPr marL="0" indent="0">
              <a:buNone/>
            </a:pPr>
            <a:r>
              <a:rPr lang="en" sz="2100" b="1" dirty="0"/>
              <a:t>A – </a:t>
            </a:r>
            <a:r>
              <a:rPr lang="en" sz="2100" b="1" dirty="0" err="1"/>
              <a:t>Lufteinlass</a:t>
            </a:r>
            <a:endParaRPr lang="en" sz="2100" b="1" dirty="0"/>
          </a:p>
          <a:p>
            <a:pPr marL="0" indent="0">
              <a:buNone/>
            </a:pPr>
            <a:r>
              <a:rPr lang="en" sz="2100" b="1" dirty="0"/>
              <a:t>B – </a:t>
            </a:r>
            <a:r>
              <a:rPr lang="en" sz="2100" b="1" dirty="0" err="1"/>
              <a:t>Auslass</a:t>
            </a:r>
            <a:endParaRPr lang="en" sz="2100" b="1" dirty="0"/>
          </a:p>
          <a:p>
            <a:pPr marL="0" indent="0">
              <a:buNone/>
            </a:pPr>
            <a:r>
              <a:rPr lang="en" sz="2100" b="1" dirty="0"/>
              <a:t>C – </a:t>
            </a:r>
            <a:r>
              <a:rPr lang="en" sz="2100" b="1" dirty="0" err="1"/>
              <a:t>Absorptionslösung</a:t>
            </a:r>
            <a:endParaRPr lang="en" sz="2100" b="1" dirty="0"/>
          </a:p>
          <a:p>
            <a:endParaRPr lang="ru-RU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AB21FB-B729-4843-9B40-7BA080815B05}"/>
              </a:ext>
            </a:extLst>
          </p:cNvPr>
          <p:cNvSpPr txBox="1"/>
          <p:nvPr/>
        </p:nvSpPr>
        <p:spPr>
          <a:xfrm>
            <a:off x="901731" y="716970"/>
            <a:ext cx="734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Die </a:t>
            </a:r>
            <a:r>
              <a:rPr lang="en" dirty="0" err="1"/>
              <a:t>Reinigung</a:t>
            </a:r>
            <a:r>
              <a:rPr lang="en" dirty="0"/>
              <a:t> der </a:t>
            </a:r>
            <a:r>
              <a:rPr lang="en" dirty="0" err="1"/>
              <a:t>Zuluft</a:t>
            </a:r>
            <a:r>
              <a:rPr lang="en" dirty="0"/>
              <a:t> in der ABB </a:t>
            </a:r>
            <a:r>
              <a:rPr lang="en" dirty="0" err="1"/>
              <a:t>beruht</a:t>
            </a:r>
            <a:r>
              <a:rPr lang="en" dirty="0"/>
              <a:t> auf </a:t>
            </a:r>
            <a:r>
              <a:rPr lang="en" dirty="0" err="1"/>
              <a:t>natürlichen</a:t>
            </a:r>
            <a:r>
              <a:rPr lang="en" dirty="0"/>
              <a:t> </a:t>
            </a:r>
            <a:r>
              <a:rPr lang="en" dirty="0" err="1"/>
              <a:t>Prozessen</a:t>
            </a:r>
            <a:r>
              <a:rPr lang="en" dirty="0"/>
              <a:t>:</a:t>
            </a:r>
            <a:endParaRPr lang="ru-R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D5418D0-EDA2-6B45-BF93-A046ABC76570}"/>
              </a:ext>
            </a:extLst>
          </p:cNvPr>
          <p:cNvSpPr txBox="1"/>
          <p:nvPr/>
        </p:nvSpPr>
        <p:spPr>
          <a:xfrm>
            <a:off x="251990" y="1125370"/>
            <a:ext cx="8476182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sz="1250" dirty="0"/>
              <a:t>Das </a:t>
            </a:r>
            <a:r>
              <a:rPr lang="en" sz="1250" dirty="0" err="1"/>
              <a:t>erste</a:t>
            </a:r>
            <a:r>
              <a:rPr lang="en" sz="1250" dirty="0"/>
              <a:t> </a:t>
            </a:r>
            <a:r>
              <a:rPr lang="en" sz="1250" dirty="0" err="1"/>
              <a:t>Prinzip</a:t>
            </a:r>
            <a:r>
              <a:rPr lang="en" sz="1250" dirty="0"/>
              <a:t> </a:t>
            </a:r>
            <a:r>
              <a:rPr lang="en" sz="1250" dirty="0" err="1"/>
              <a:t>besteht</a:t>
            </a:r>
            <a:r>
              <a:rPr lang="en" sz="1250" dirty="0"/>
              <a:t> </a:t>
            </a:r>
            <a:r>
              <a:rPr lang="en" sz="1250" dirty="0" err="1"/>
              <a:t>darin</a:t>
            </a:r>
            <a:r>
              <a:rPr lang="en" sz="1250" dirty="0"/>
              <a:t>, </a:t>
            </a:r>
            <a:r>
              <a:rPr lang="en" sz="1250" dirty="0" err="1"/>
              <a:t>dass</a:t>
            </a:r>
            <a:r>
              <a:rPr lang="en" sz="1250" dirty="0"/>
              <a:t> die </a:t>
            </a:r>
            <a:r>
              <a:rPr lang="en" sz="1250" dirty="0" err="1"/>
              <a:t>meisten</a:t>
            </a:r>
            <a:r>
              <a:rPr lang="en" sz="1250" dirty="0"/>
              <a:t> </a:t>
            </a:r>
            <a:r>
              <a:rPr lang="en" sz="1250" dirty="0" err="1"/>
              <a:t>schädlichen</a:t>
            </a:r>
            <a:r>
              <a:rPr lang="en" sz="1250" dirty="0"/>
              <a:t> </a:t>
            </a:r>
            <a:r>
              <a:rPr lang="en" sz="1250" dirty="0" err="1"/>
              <a:t>flüchtigen</a:t>
            </a:r>
            <a:r>
              <a:rPr lang="en" sz="1250" dirty="0"/>
              <a:t> </a:t>
            </a:r>
            <a:r>
              <a:rPr lang="en" sz="1250" dirty="0" err="1"/>
              <a:t>organischen</a:t>
            </a:r>
            <a:r>
              <a:rPr lang="en" sz="1250" dirty="0"/>
              <a:t> </a:t>
            </a:r>
            <a:r>
              <a:rPr lang="en" sz="1250" dirty="0" err="1"/>
              <a:t>Verbindungen</a:t>
            </a:r>
            <a:r>
              <a:rPr lang="en" sz="1250" dirty="0"/>
              <a:t> </a:t>
            </a:r>
            <a:r>
              <a:rPr lang="en" sz="1250" dirty="0" err="1"/>
              <a:t>löslich</a:t>
            </a:r>
            <a:r>
              <a:rPr lang="en" sz="1250" dirty="0"/>
              <a:t> </a:t>
            </a:r>
            <a:r>
              <a:rPr lang="en" sz="1250" dirty="0" err="1"/>
              <a:t>im</a:t>
            </a:r>
            <a:r>
              <a:rPr lang="en" sz="1250" dirty="0"/>
              <a:t> </a:t>
            </a:r>
            <a:r>
              <a:rPr lang="en" sz="1250" dirty="0" err="1"/>
              <a:t>Betriebswasser</a:t>
            </a:r>
            <a:r>
              <a:rPr lang="en" sz="1250" dirty="0"/>
              <a:t> </a:t>
            </a:r>
            <a:r>
              <a:rPr lang="en" sz="1250" dirty="0" err="1"/>
              <a:t>sind</a:t>
            </a:r>
            <a:endParaRPr lang="en" sz="1250" dirty="0"/>
          </a:p>
          <a:p>
            <a:pPr marL="285750" indent="-285750">
              <a:buFont typeface="Wingdings" pitchFamily="2" charset="2"/>
              <a:buChar char="Ø"/>
            </a:pPr>
            <a:r>
              <a:rPr lang="en" sz="1250" dirty="0"/>
              <a:t>Das </a:t>
            </a:r>
            <a:r>
              <a:rPr lang="en" sz="1250" dirty="0" err="1"/>
              <a:t>zweite</a:t>
            </a:r>
            <a:r>
              <a:rPr lang="en" sz="1250" dirty="0"/>
              <a:t> </a:t>
            </a:r>
            <a:r>
              <a:rPr lang="en" sz="1250" dirty="0" err="1"/>
              <a:t>Prinzip</a:t>
            </a:r>
            <a:r>
              <a:rPr lang="en" sz="1250" dirty="0"/>
              <a:t> </a:t>
            </a:r>
            <a:r>
              <a:rPr lang="en" sz="1250" dirty="0" err="1"/>
              <a:t>beruht</a:t>
            </a:r>
            <a:r>
              <a:rPr lang="en" sz="1250" dirty="0"/>
              <a:t> auf der </a:t>
            </a:r>
            <a:r>
              <a:rPr lang="en" sz="1250" dirty="0" err="1"/>
              <a:t>Fähigkeit</a:t>
            </a:r>
            <a:r>
              <a:rPr lang="en" sz="1250" dirty="0"/>
              <a:t> von </a:t>
            </a:r>
            <a:r>
              <a:rPr lang="en" sz="1250" dirty="0" err="1"/>
              <a:t>speziell</a:t>
            </a:r>
            <a:r>
              <a:rPr lang="en" sz="1250" dirty="0"/>
              <a:t> </a:t>
            </a:r>
            <a:r>
              <a:rPr lang="en" sz="1250" dirty="0" err="1"/>
              <a:t>selektierten</a:t>
            </a:r>
            <a:r>
              <a:rPr lang="en" sz="1250" dirty="0"/>
              <a:t> und </a:t>
            </a:r>
            <a:r>
              <a:rPr lang="en" sz="1250" dirty="0" err="1"/>
              <a:t>adaptierten</a:t>
            </a:r>
            <a:r>
              <a:rPr lang="en" sz="1250" dirty="0"/>
              <a:t> </a:t>
            </a:r>
            <a:r>
              <a:rPr lang="en" sz="1250" dirty="0" err="1"/>
              <a:t>natürlichen</a:t>
            </a:r>
            <a:r>
              <a:rPr lang="en" sz="1250" dirty="0"/>
              <a:t> </a:t>
            </a:r>
            <a:r>
              <a:rPr lang="en" sz="1250" dirty="0" err="1"/>
              <a:t>Mikroorganismen</a:t>
            </a:r>
            <a:r>
              <a:rPr lang="en" sz="1250" dirty="0"/>
              <a:t>, </a:t>
            </a:r>
            <a:r>
              <a:rPr lang="en" sz="1250" dirty="0" err="1"/>
              <a:t>als</a:t>
            </a:r>
            <a:r>
              <a:rPr lang="en" sz="1250" dirty="0"/>
              <a:t> </a:t>
            </a:r>
            <a:r>
              <a:rPr lang="en" sz="1250" dirty="0" err="1"/>
              <a:t>Nahrungsquelle</a:t>
            </a:r>
            <a:r>
              <a:rPr lang="en" sz="1250" dirty="0"/>
              <a:t> die </a:t>
            </a:r>
            <a:r>
              <a:rPr lang="en" sz="1250" dirty="0" err="1"/>
              <a:t>im</a:t>
            </a:r>
            <a:r>
              <a:rPr lang="en" sz="1250" dirty="0"/>
              <a:t> Wasser </a:t>
            </a:r>
            <a:r>
              <a:rPr lang="en" sz="1250" dirty="0" err="1"/>
              <a:t>gelösten</a:t>
            </a:r>
            <a:r>
              <a:rPr lang="en" sz="1250" dirty="0"/>
              <a:t> </a:t>
            </a:r>
            <a:r>
              <a:rPr lang="en" sz="1250" dirty="0" err="1"/>
              <a:t>organischen</a:t>
            </a:r>
            <a:r>
              <a:rPr lang="en" sz="1250" dirty="0"/>
              <a:t> und </a:t>
            </a:r>
            <a:r>
              <a:rPr lang="en" sz="1250" dirty="0" err="1"/>
              <a:t>einigen</a:t>
            </a:r>
            <a:r>
              <a:rPr lang="en" sz="1250" dirty="0"/>
              <a:t> </a:t>
            </a:r>
            <a:r>
              <a:rPr lang="en" sz="1250" dirty="0" err="1"/>
              <a:t>anorganischen</a:t>
            </a:r>
            <a:r>
              <a:rPr lang="en" sz="1250" dirty="0"/>
              <a:t> </a:t>
            </a:r>
            <a:r>
              <a:rPr lang="en" sz="1250" dirty="0" err="1"/>
              <a:t>Stoffe</a:t>
            </a:r>
            <a:r>
              <a:rPr lang="en" sz="1250" dirty="0"/>
              <a:t> </a:t>
            </a:r>
            <a:r>
              <a:rPr lang="en" sz="1250" dirty="0" err="1"/>
              <a:t>zu</a:t>
            </a:r>
            <a:r>
              <a:rPr lang="en" sz="1250" dirty="0"/>
              <a:t> </a:t>
            </a:r>
            <a:r>
              <a:rPr lang="en" sz="1250" dirty="0" err="1"/>
              <a:t>gebrauchen</a:t>
            </a:r>
            <a:r>
              <a:rPr lang="en" sz="1250" dirty="0"/>
              <a:t>. </a:t>
            </a:r>
            <a:r>
              <a:rPr lang="en" sz="1250" dirty="0" err="1"/>
              <a:t>Beim</a:t>
            </a:r>
            <a:r>
              <a:rPr lang="en" sz="1250" dirty="0"/>
              <a:t> </a:t>
            </a:r>
            <a:r>
              <a:rPr lang="en" sz="1250" dirty="0" err="1"/>
              <a:t>Verbrauch</a:t>
            </a:r>
            <a:r>
              <a:rPr lang="en" sz="1250" dirty="0"/>
              <a:t> </a:t>
            </a:r>
            <a:r>
              <a:rPr lang="en" sz="1250" dirty="0" err="1"/>
              <a:t>dieser</a:t>
            </a:r>
            <a:r>
              <a:rPr lang="en" sz="1250" dirty="0"/>
              <a:t> </a:t>
            </a:r>
            <a:r>
              <a:rPr lang="en" sz="1250" dirty="0" err="1"/>
              <a:t>Verbindungen</a:t>
            </a:r>
            <a:r>
              <a:rPr lang="en" sz="1250" dirty="0"/>
              <a:t> </a:t>
            </a:r>
            <a:r>
              <a:rPr lang="en" sz="1250" dirty="0" err="1"/>
              <a:t>durch</a:t>
            </a:r>
            <a:r>
              <a:rPr lang="en" sz="1250" dirty="0"/>
              <a:t> </a:t>
            </a:r>
            <a:r>
              <a:rPr lang="en" sz="1250" dirty="0" err="1"/>
              <a:t>Mikroorganismen</a:t>
            </a:r>
            <a:r>
              <a:rPr lang="en" sz="1250" dirty="0"/>
              <a:t> </a:t>
            </a:r>
            <a:r>
              <a:rPr lang="en" sz="1250" dirty="0" err="1"/>
              <a:t>geschieht</a:t>
            </a:r>
            <a:r>
              <a:rPr lang="en" sz="1250" dirty="0"/>
              <a:t> </a:t>
            </a:r>
            <a:r>
              <a:rPr lang="en" sz="1250" dirty="0" err="1"/>
              <a:t>ihre</a:t>
            </a:r>
            <a:r>
              <a:rPr lang="en" sz="1250" dirty="0"/>
              <a:t> </a:t>
            </a:r>
            <a:r>
              <a:rPr lang="en" sz="1250" dirty="0" err="1"/>
              <a:t>volle</a:t>
            </a:r>
            <a:r>
              <a:rPr lang="en" sz="1250" dirty="0"/>
              <a:t> </a:t>
            </a:r>
            <a:r>
              <a:rPr lang="en" sz="1250" dirty="0" err="1"/>
              <a:t>Mineralisierung</a:t>
            </a:r>
            <a:r>
              <a:rPr lang="en" sz="1250" dirty="0"/>
              <a:t> </a:t>
            </a:r>
            <a:r>
              <a:rPr lang="en" sz="1250" dirty="0" err="1"/>
              <a:t>sowie</a:t>
            </a:r>
            <a:r>
              <a:rPr lang="en" sz="1250" dirty="0"/>
              <a:t> es </a:t>
            </a:r>
            <a:r>
              <a:rPr lang="en" sz="1250" dirty="0" err="1"/>
              <a:t>werden</a:t>
            </a:r>
            <a:r>
              <a:rPr lang="en" sz="1250" dirty="0"/>
              <a:t> Wasser und </a:t>
            </a:r>
            <a:r>
              <a:rPr lang="en" sz="1250" dirty="0" err="1"/>
              <a:t>Kohlendioxid</a:t>
            </a:r>
            <a:r>
              <a:rPr lang="en" sz="1250" dirty="0"/>
              <a:t> </a:t>
            </a:r>
            <a:r>
              <a:rPr lang="en" sz="1250" dirty="0" err="1"/>
              <a:t>gebildet</a:t>
            </a:r>
            <a:r>
              <a:rPr lang="en" sz="1250" dirty="0"/>
              <a:t>.</a:t>
            </a:r>
          </a:p>
          <a:p>
            <a:endParaRPr lang="ru-RU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57DA72C-B50A-CD40-866E-877761D92CF3}"/>
              </a:ext>
            </a:extLst>
          </p:cNvPr>
          <p:cNvSpPr txBox="1"/>
          <p:nvPr/>
        </p:nvSpPr>
        <p:spPr>
          <a:xfrm>
            <a:off x="148756" y="2431022"/>
            <a:ext cx="3142972" cy="42934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" sz="1300" dirty="0" err="1"/>
              <a:t>Im</a:t>
            </a:r>
            <a:r>
              <a:rPr lang="en" sz="1300" dirty="0"/>
              <a:t> </a:t>
            </a:r>
            <a:r>
              <a:rPr lang="en" sz="1300" dirty="0" err="1"/>
              <a:t>Wäscher</a:t>
            </a:r>
            <a:r>
              <a:rPr lang="en" sz="1300" dirty="0"/>
              <a:t> </a:t>
            </a:r>
            <a:r>
              <a:rPr lang="en" sz="1300" dirty="0" err="1"/>
              <a:t>mit</a:t>
            </a:r>
            <a:r>
              <a:rPr lang="en" sz="1300" dirty="0"/>
              <a:t> </a:t>
            </a:r>
            <a:r>
              <a:rPr lang="en" sz="1300" dirty="0" err="1"/>
              <a:t>Hilfe</a:t>
            </a:r>
            <a:r>
              <a:rPr lang="en" sz="1300" dirty="0"/>
              <a:t> von </a:t>
            </a:r>
            <a:r>
              <a:rPr lang="en" sz="1300" dirty="0" err="1"/>
              <a:t>Wasserabsorber</a:t>
            </a:r>
            <a:r>
              <a:rPr lang="en" sz="1300" dirty="0"/>
              <a:t> </a:t>
            </a:r>
            <a:r>
              <a:rPr lang="en" sz="1300" dirty="0" err="1"/>
              <a:t>erfolgt</a:t>
            </a:r>
            <a:r>
              <a:rPr lang="en" sz="1300" dirty="0"/>
              <a:t> die </a:t>
            </a:r>
            <a:r>
              <a:rPr lang="en" sz="1300" dirty="0" err="1"/>
              <a:t>Abscheidung</a:t>
            </a:r>
            <a:r>
              <a:rPr lang="en" sz="1300" dirty="0"/>
              <a:t> von </a:t>
            </a:r>
            <a:r>
              <a:rPr lang="en" sz="1300" dirty="0" err="1"/>
              <a:t>Schadstoffen</a:t>
            </a:r>
            <a:r>
              <a:rPr lang="en" sz="1300" dirty="0"/>
              <a:t>, und </a:t>
            </a:r>
            <a:r>
              <a:rPr lang="en" sz="1300" dirty="0" err="1"/>
              <a:t>im</a:t>
            </a:r>
            <a:r>
              <a:rPr lang="en" sz="1300" dirty="0"/>
              <a:t> </a:t>
            </a:r>
            <a:r>
              <a:rPr lang="en" sz="1300" dirty="0" err="1"/>
              <a:t>Bioreaktor</a:t>
            </a:r>
            <a:r>
              <a:rPr lang="en" sz="1300" dirty="0"/>
              <a:t> </a:t>
            </a:r>
            <a:r>
              <a:rPr lang="en" sz="1300" dirty="0" err="1"/>
              <a:t>erfolgt</a:t>
            </a:r>
            <a:r>
              <a:rPr lang="en" sz="1300" dirty="0"/>
              <a:t> </a:t>
            </a:r>
            <a:r>
              <a:rPr lang="en" sz="1300" dirty="0" err="1"/>
              <a:t>ihre</a:t>
            </a:r>
            <a:r>
              <a:rPr lang="en" sz="1300" dirty="0"/>
              <a:t> </a:t>
            </a:r>
            <a:r>
              <a:rPr lang="en" sz="1300" dirty="0" err="1"/>
              <a:t>Neutralisation</a:t>
            </a:r>
            <a:r>
              <a:rPr lang="en" sz="1300" dirty="0"/>
              <a:t> (</a:t>
            </a:r>
            <a:r>
              <a:rPr lang="en" sz="1300" dirty="0" err="1"/>
              <a:t>Oxydation</a:t>
            </a:r>
            <a:r>
              <a:rPr lang="en" sz="1300" dirty="0"/>
              <a:t> </a:t>
            </a:r>
            <a:r>
              <a:rPr lang="en" sz="1300" dirty="0" err="1"/>
              <a:t>zu</a:t>
            </a:r>
            <a:r>
              <a:rPr lang="en" sz="1300" dirty="0"/>
              <a:t> CO</a:t>
            </a:r>
            <a:r>
              <a:rPr lang="en" sz="1300" baseline="-25000" dirty="0"/>
              <a:t>2</a:t>
            </a:r>
            <a:r>
              <a:rPr lang="en" sz="1300" dirty="0"/>
              <a:t> und H</a:t>
            </a:r>
            <a:r>
              <a:rPr lang="en" sz="1300" baseline="-25000" dirty="0"/>
              <a:t>2</a:t>
            </a:r>
            <a:r>
              <a:rPr lang="en" sz="1300" dirty="0"/>
              <a:t>O).</a:t>
            </a:r>
          </a:p>
          <a:p>
            <a:endParaRPr lang="en" sz="1300" dirty="0"/>
          </a:p>
          <a:p>
            <a:r>
              <a:rPr lang="en" sz="1300" dirty="0"/>
              <a:t>Die </a:t>
            </a:r>
            <a:r>
              <a:rPr lang="en" sz="1300" dirty="0" err="1"/>
              <a:t>Zirkulation</a:t>
            </a:r>
            <a:r>
              <a:rPr lang="en" sz="1300" dirty="0"/>
              <a:t> der </a:t>
            </a:r>
            <a:r>
              <a:rPr lang="en" sz="1300" dirty="0" err="1"/>
              <a:t>Lösung</a:t>
            </a:r>
            <a:r>
              <a:rPr lang="en" sz="1300" dirty="0"/>
              <a:t> </a:t>
            </a:r>
            <a:r>
              <a:rPr lang="en" sz="1300" dirty="0" err="1"/>
              <a:t>erfolgt</a:t>
            </a:r>
            <a:r>
              <a:rPr lang="en" sz="1300" dirty="0"/>
              <a:t> in </a:t>
            </a:r>
            <a:r>
              <a:rPr lang="en" sz="1300" dirty="0" err="1"/>
              <a:t>einem</a:t>
            </a:r>
            <a:r>
              <a:rPr lang="en" sz="1300" dirty="0"/>
              <a:t> </a:t>
            </a:r>
            <a:r>
              <a:rPr lang="en" sz="1300" dirty="0" err="1"/>
              <a:t>geschlossenen</a:t>
            </a:r>
            <a:r>
              <a:rPr lang="en" sz="1300" dirty="0"/>
              <a:t> </a:t>
            </a:r>
            <a:r>
              <a:rPr lang="en" sz="1300" dirty="0" err="1"/>
              <a:t>Zyklus</a:t>
            </a:r>
            <a:r>
              <a:rPr lang="en" sz="1300" dirty="0"/>
              <a:t> «</a:t>
            </a:r>
            <a:r>
              <a:rPr lang="en" sz="1300" dirty="0" err="1"/>
              <a:t>Wäscher</a:t>
            </a:r>
            <a:r>
              <a:rPr lang="en" sz="1300" dirty="0"/>
              <a:t> – </a:t>
            </a:r>
            <a:r>
              <a:rPr lang="en" sz="1300" dirty="0" err="1"/>
              <a:t>Bioreaktor</a:t>
            </a:r>
            <a:r>
              <a:rPr lang="en" sz="1300" dirty="0"/>
              <a:t>», </a:t>
            </a:r>
            <a:r>
              <a:rPr lang="en" sz="1300" dirty="0" err="1"/>
              <a:t>wobei</a:t>
            </a:r>
            <a:r>
              <a:rPr lang="en" sz="1300" dirty="0"/>
              <a:t> es </a:t>
            </a:r>
            <a:r>
              <a:rPr lang="en" sz="1300" dirty="0" err="1"/>
              <a:t>keinen</a:t>
            </a:r>
            <a:r>
              <a:rPr lang="en" sz="1300" dirty="0"/>
              <a:t> </a:t>
            </a:r>
            <a:r>
              <a:rPr lang="en" sz="1300" dirty="0" err="1"/>
              <a:t>Abfluss</a:t>
            </a:r>
            <a:r>
              <a:rPr lang="en" sz="1300" dirty="0"/>
              <a:t> in die </a:t>
            </a:r>
            <a:r>
              <a:rPr lang="en" sz="1300" dirty="0" err="1"/>
              <a:t>Kanalisation</a:t>
            </a:r>
            <a:r>
              <a:rPr lang="en" sz="1300" dirty="0"/>
              <a:t> </a:t>
            </a:r>
            <a:r>
              <a:rPr lang="en" sz="1300" dirty="0" err="1"/>
              <a:t>gibt</a:t>
            </a:r>
            <a:r>
              <a:rPr lang="en" sz="1300" dirty="0"/>
              <a:t>. Die </a:t>
            </a:r>
            <a:r>
              <a:rPr lang="en" sz="1300" dirty="0" err="1"/>
              <a:t>gereinigte</a:t>
            </a:r>
            <a:r>
              <a:rPr lang="en" sz="1300" dirty="0"/>
              <a:t> </a:t>
            </a:r>
            <a:r>
              <a:rPr lang="en" sz="1300" dirty="0" err="1"/>
              <a:t>Luft</a:t>
            </a:r>
            <a:r>
              <a:rPr lang="en" sz="1300" dirty="0"/>
              <a:t> </a:t>
            </a:r>
            <a:r>
              <a:rPr lang="en" sz="1300" dirty="0" err="1"/>
              <a:t>wird</a:t>
            </a:r>
            <a:r>
              <a:rPr lang="en" sz="1300" dirty="0"/>
              <a:t> in die </a:t>
            </a:r>
            <a:r>
              <a:rPr lang="en" sz="1300" dirty="0" err="1"/>
              <a:t>Atmosphäre</a:t>
            </a:r>
            <a:r>
              <a:rPr lang="en" sz="1300" dirty="0"/>
              <a:t> </a:t>
            </a:r>
            <a:r>
              <a:rPr lang="en" sz="1300" dirty="0" err="1"/>
              <a:t>freigesetzt</a:t>
            </a:r>
            <a:r>
              <a:rPr lang="en" sz="1300" dirty="0"/>
              <a:t>.</a:t>
            </a:r>
          </a:p>
          <a:p>
            <a:endParaRPr lang="en" sz="1300" dirty="0"/>
          </a:p>
          <a:p>
            <a:r>
              <a:rPr lang="en" sz="1300" dirty="0" err="1"/>
              <a:t>Mikroorganismen</a:t>
            </a:r>
            <a:r>
              <a:rPr lang="en" sz="1300" dirty="0"/>
              <a:t> </a:t>
            </a:r>
            <a:r>
              <a:rPr lang="en" sz="1300" dirty="0" err="1"/>
              <a:t>werden</a:t>
            </a:r>
            <a:r>
              <a:rPr lang="en" sz="1300" dirty="0"/>
              <a:t> in den </a:t>
            </a:r>
            <a:r>
              <a:rPr lang="en" sz="1300" dirty="0" err="1"/>
              <a:t>Bioreaktor</a:t>
            </a:r>
            <a:r>
              <a:rPr lang="en" sz="1300" dirty="0"/>
              <a:t> </a:t>
            </a:r>
            <a:r>
              <a:rPr lang="en" sz="1300" dirty="0" err="1"/>
              <a:t>einmal</a:t>
            </a:r>
            <a:r>
              <a:rPr lang="en" sz="1300" dirty="0"/>
              <a:t> </a:t>
            </a:r>
            <a:r>
              <a:rPr lang="en" sz="1300" dirty="0" err="1"/>
              <a:t>vor</a:t>
            </a:r>
            <a:r>
              <a:rPr lang="en" sz="1300" dirty="0"/>
              <a:t> dem </a:t>
            </a:r>
            <a:r>
              <a:rPr lang="en" sz="1300" dirty="0" err="1"/>
              <a:t>Betrieb</a:t>
            </a:r>
            <a:r>
              <a:rPr lang="en" sz="1300" dirty="0"/>
              <a:t> in Form von </a:t>
            </a:r>
            <a:r>
              <a:rPr lang="en" sz="1300" dirty="0" err="1"/>
              <a:t>konzentrierter</a:t>
            </a:r>
            <a:r>
              <a:rPr lang="en" sz="1300" dirty="0"/>
              <a:t> </a:t>
            </a:r>
            <a:r>
              <a:rPr lang="en" sz="1300" dirty="0" err="1"/>
              <a:t>Biomasse</a:t>
            </a:r>
            <a:r>
              <a:rPr lang="en" sz="1300" dirty="0"/>
              <a:t> </a:t>
            </a:r>
            <a:r>
              <a:rPr lang="en" sz="1300" dirty="0" err="1"/>
              <a:t>eingeführt</a:t>
            </a:r>
            <a:r>
              <a:rPr lang="en" sz="1300" dirty="0"/>
              <a:t>. Die in der ABB </a:t>
            </a:r>
            <a:r>
              <a:rPr lang="en" sz="1300" dirty="0" err="1"/>
              <a:t>verwendeten</a:t>
            </a:r>
            <a:r>
              <a:rPr lang="en" sz="1300" dirty="0"/>
              <a:t> </a:t>
            </a:r>
            <a:r>
              <a:rPr lang="en" sz="1300" dirty="0" err="1"/>
              <a:t>Mikroorganismen</a:t>
            </a:r>
            <a:r>
              <a:rPr lang="en" sz="1300" dirty="0"/>
              <a:t> </a:t>
            </a:r>
            <a:r>
              <a:rPr lang="en" sz="1300" dirty="0" err="1"/>
              <a:t>sind</a:t>
            </a:r>
            <a:r>
              <a:rPr lang="en" sz="1300" dirty="0"/>
              <a:t> </a:t>
            </a:r>
            <a:r>
              <a:rPr lang="en" sz="1300" dirty="0" err="1"/>
              <a:t>nicht</a:t>
            </a:r>
            <a:r>
              <a:rPr lang="en" sz="1300" dirty="0"/>
              <a:t> </a:t>
            </a:r>
            <a:r>
              <a:rPr lang="en" sz="1300" dirty="0" err="1"/>
              <a:t>toxisch</a:t>
            </a:r>
            <a:r>
              <a:rPr lang="en" sz="1300" dirty="0"/>
              <a:t> und </a:t>
            </a:r>
            <a:r>
              <a:rPr lang="en" sz="1300" dirty="0" err="1"/>
              <a:t>nicht</a:t>
            </a:r>
            <a:r>
              <a:rPr lang="en" sz="1300" dirty="0"/>
              <a:t> pathogen, </a:t>
            </a:r>
            <a:r>
              <a:rPr lang="en" sz="1300" dirty="0" err="1"/>
              <a:t>stammen</a:t>
            </a:r>
            <a:r>
              <a:rPr lang="en" sz="1300" dirty="0"/>
              <a:t> </a:t>
            </a:r>
            <a:r>
              <a:rPr lang="en" sz="1300" dirty="0" err="1"/>
              <a:t>aus</a:t>
            </a:r>
            <a:r>
              <a:rPr lang="en" sz="1300" dirty="0"/>
              <a:t> </a:t>
            </a:r>
            <a:r>
              <a:rPr lang="en" sz="1300" dirty="0" err="1"/>
              <a:t>natürlichen</a:t>
            </a:r>
            <a:r>
              <a:rPr lang="en" sz="1300" dirty="0"/>
              <a:t> </a:t>
            </a:r>
            <a:r>
              <a:rPr lang="en" sz="1300" dirty="0" err="1"/>
              <a:t>Quellen</a:t>
            </a:r>
            <a:r>
              <a:rPr lang="en" sz="1300" dirty="0"/>
              <a:t> und </a:t>
            </a:r>
            <a:r>
              <a:rPr lang="en" sz="1300" dirty="0" err="1"/>
              <a:t>haben</a:t>
            </a:r>
            <a:r>
              <a:rPr lang="en" sz="1300" dirty="0"/>
              <a:t> die </a:t>
            </a:r>
            <a:r>
              <a:rPr lang="en" sz="1300" dirty="0" err="1"/>
              <a:t>toxikologische</a:t>
            </a:r>
            <a:r>
              <a:rPr lang="en" sz="1300" dirty="0"/>
              <a:t> </a:t>
            </a:r>
            <a:r>
              <a:rPr lang="en" sz="1300" dirty="0" err="1"/>
              <a:t>Kontrolle</a:t>
            </a:r>
            <a:r>
              <a:rPr lang="en" sz="1300" dirty="0"/>
              <a:t> </a:t>
            </a:r>
            <a:r>
              <a:rPr lang="en" sz="1300" dirty="0" err="1"/>
              <a:t>bestanden</a:t>
            </a:r>
            <a:r>
              <a:rPr lang="en" sz="1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9709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29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31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7" name="Rectangle 42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A04C96-0CF9-7A49-9E0A-DF9A8EF3EF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2" r="8066"/>
          <a:stretch/>
        </p:blipFill>
        <p:spPr>
          <a:xfrm>
            <a:off x="426339" y="571500"/>
            <a:ext cx="829132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45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5935359" y="689295"/>
            <a:ext cx="3142738" cy="80060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5" b="12281"/>
          <a:stretch/>
        </p:blipFill>
        <p:spPr>
          <a:xfrm>
            <a:off x="215645" y="698684"/>
            <a:ext cx="5648260" cy="3552040"/>
          </a:xfrm>
          <a:prstGeom prst="rect">
            <a:avLst/>
          </a:prstGeom>
        </p:spPr>
      </p:pic>
      <p:sp>
        <p:nvSpPr>
          <p:cNvPr id="12" name="Скругленный прямоугольник 11"/>
          <p:cNvSpPr/>
          <p:nvPr/>
        </p:nvSpPr>
        <p:spPr>
          <a:xfrm>
            <a:off x="0" y="24790"/>
            <a:ext cx="9144000" cy="608290"/>
          </a:xfrm>
          <a:prstGeom prst="roundRect">
            <a:avLst/>
          </a:prstGeom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224" y="5469628"/>
            <a:ext cx="3138330" cy="1310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Скругленная прямоугольная выноска 10"/>
          <p:cNvSpPr/>
          <p:nvPr/>
        </p:nvSpPr>
        <p:spPr>
          <a:xfrm>
            <a:off x="5568681" y="4475586"/>
            <a:ext cx="3047280" cy="1120345"/>
          </a:xfrm>
          <a:prstGeom prst="wedgeRoundRectCallo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3666" y="125961"/>
            <a:ext cx="8596668" cy="391973"/>
          </a:xfrm>
        </p:spPr>
        <p:txBody>
          <a:bodyPr>
            <a:noAutofit/>
          </a:bodyPr>
          <a:lstStyle/>
          <a:p>
            <a:pPr algn="ctr"/>
            <a:r>
              <a:rPr lang="de-DE" alt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Biologische Regeneration der Absorptionsmittel 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0" name="Объект 9"/>
          <p:cNvSpPr>
            <a:spLocks noGrp="1"/>
          </p:cNvSpPr>
          <p:nvPr>
            <p:ph idx="1"/>
          </p:nvPr>
        </p:nvSpPr>
        <p:spPr>
          <a:xfrm>
            <a:off x="5626884" y="4646379"/>
            <a:ext cx="2930873" cy="82324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de-DE" dirty="0">
                <a:solidFill>
                  <a:srgbClr val="444444"/>
                </a:solidFill>
              </a:rPr>
              <a:t>Die MD-Sammlung umfasst mehr als 500 Stämme, die verschiedene VOCs oxidieren können</a:t>
            </a:r>
            <a:endParaRPr lang="ru-RU" dirty="0">
              <a:solidFill>
                <a:srgbClr val="444444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863905" y="1602328"/>
            <a:ext cx="32800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tabLst>
                <a:tab pos="177800" algn="l"/>
              </a:tabLst>
              <a:defRPr/>
            </a:pPr>
            <a:r>
              <a:rPr lang="de-DE" altLang="ru-RU" sz="1600" i="1" dirty="0">
                <a:solidFill>
                  <a:srgbClr val="444444"/>
                </a:solidFill>
              </a:rPr>
              <a:t>aus natürlichen Quellen isoliert (keine künstlichen Veränderungen des Genoms enthalten)</a:t>
            </a:r>
            <a:r>
              <a:rPr lang="ru-RU" altLang="ru-RU" sz="1600" dirty="0">
                <a:solidFill>
                  <a:srgbClr val="444444"/>
                </a:solidFill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ru-RU" altLang="ru-RU" sz="1600" dirty="0">
                <a:solidFill>
                  <a:srgbClr val="444444"/>
                </a:solidFill>
              </a:rPr>
              <a:t> </a:t>
            </a:r>
            <a:r>
              <a:rPr lang="de-DE" altLang="ru-RU" sz="1600" i="1" dirty="0">
                <a:solidFill>
                  <a:srgbClr val="444444"/>
                </a:solidFill>
              </a:rPr>
              <a:t>ungiftig, nicht pathogen (toxikologische Untersuchung des Gesundheitsministeriums der Republik Belarus).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de-DE" altLang="ru-RU" sz="1600" i="1" dirty="0">
              <a:solidFill>
                <a:srgbClr val="000066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22235" y="4233484"/>
            <a:ext cx="403507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1400" dirty="0">
                <a:ln w="0"/>
                <a:solidFill>
                  <a:srgbClr val="444444"/>
                </a:solidFill>
              </a:rPr>
              <a:t>Die Herstellung von Biomasse MD in Fermentern</a:t>
            </a:r>
            <a:endParaRPr lang="ru-RU" sz="1400" dirty="0">
              <a:ln w="0"/>
              <a:solidFill>
                <a:srgbClr val="444444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863905" y="662020"/>
            <a:ext cx="328009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altLang="ru-RU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Mikroorganismen-</a:t>
            </a:r>
            <a:r>
              <a:rPr lang="de-DE" altLang="ru-RU" sz="2400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Destruktoren</a:t>
            </a:r>
            <a:r>
              <a:rPr lang="ru-RU" altLang="ru-RU" sz="2000" dirty="0">
                <a:solidFill>
                  <a:schemeClr val="bg1"/>
                </a:solidFill>
                <a:latin typeface="Bookman Old Style" panose="02050604050505020204" pitchFamily="18" charset="0"/>
              </a:rPr>
              <a:t> (</a:t>
            </a:r>
            <a:r>
              <a:rPr lang="de-DE" altLang="ru-RU" sz="2000" dirty="0">
                <a:solidFill>
                  <a:schemeClr val="bg1"/>
                </a:solidFill>
                <a:latin typeface="Bookman Old Style" panose="02050604050505020204" pitchFamily="18" charset="0"/>
              </a:rPr>
              <a:t>MD</a:t>
            </a:r>
            <a:r>
              <a:rPr lang="ru-RU" altLang="ru-RU" sz="2000" dirty="0">
                <a:solidFill>
                  <a:schemeClr val="bg1"/>
                </a:solidFill>
                <a:latin typeface="Bookman Old Style" panose="02050604050505020204" pitchFamily="18" charset="0"/>
              </a:rPr>
              <a:t>) </a:t>
            </a:r>
            <a:br>
              <a:rPr lang="ru-RU" altLang="ru-RU" b="1" dirty="0">
                <a:solidFill>
                  <a:schemeClr val="bg1"/>
                </a:solidFill>
              </a:rPr>
            </a:br>
            <a:endParaRPr lang="ru-RU" dirty="0">
              <a:ln w="0"/>
              <a:solidFill>
                <a:schemeClr val="bg1"/>
              </a:solidFill>
            </a:endParaRPr>
          </a:p>
        </p:txBody>
      </p:sp>
      <p:pic>
        <p:nvPicPr>
          <p:cNvPr id="6" name="Picture 5" descr="D:\ФОТО чашки, препараты и т.д\Рисунок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99" y="4580988"/>
            <a:ext cx="3188031" cy="133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8198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Скругленный прямоугольник 10"/>
          <p:cNvSpPr/>
          <p:nvPr/>
        </p:nvSpPr>
        <p:spPr>
          <a:xfrm>
            <a:off x="4803506" y="980220"/>
            <a:ext cx="4249686" cy="877197"/>
          </a:xfrm>
          <a:prstGeom prst="roundRect">
            <a:avLst/>
          </a:prstGeom>
          <a:solidFill>
            <a:schemeClr val="accent1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194038" y="980220"/>
            <a:ext cx="4143069" cy="877197"/>
          </a:xfrm>
          <a:prstGeom prst="roundRect">
            <a:avLst/>
          </a:prstGeom>
          <a:solidFill>
            <a:schemeClr val="accent1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2564" y="38169"/>
            <a:ext cx="9131436" cy="593124"/>
          </a:xfrm>
          <a:prstGeom prst="roundRect">
            <a:avLst/>
          </a:prstGeom>
          <a:solidFill>
            <a:schemeClr val="accent1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78012" y="3113"/>
            <a:ext cx="4178774" cy="650789"/>
          </a:xfrm>
        </p:spPr>
        <p:txBody>
          <a:bodyPr>
            <a:noAutofit/>
          </a:bodyPr>
          <a:lstStyle/>
          <a:p>
            <a:r>
              <a:rPr lang="de-D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Anwendungsgebiet</a:t>
            </a:r>
            <a:endParaRPr lang="ru-RU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37"/>
          <a:stretch/>
        </p:blipFill>
        <p:spPr>
          <a:xfrm>
            <a:off x="152639" y="1978373"/>
            <a:ext cx="4143069" cy="3766686"/>
          </a:xfrm>
        </p:spPr>
      </p:pic>
      <p:sp>
        <p:nvSpPr>
          <p:cNvPr id="5" name="Прямоугольник 4"/>
          <p:cNvSpPr/>
          <p:nvPr/>
        </p:nvSpPr>
        <p:spPr>
          <a:xfrm>
            <a:off x="49344" y="1064876"/>
            <a:ext cx="428776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2000" dirty="0" err="1">
                <a:ln w="0"/>
                <a:solidFill>
                  <a:schemeClr val="bg1"/>
                </a:solidFill>
                <a:latin typeface="Bookman Old Style" panose="02050604050505020204" pitchFamily="18" charset="0"/>
              </a:rPr>
              <a:t>Mineralwolleproduktion</a:t>
            </a:r>
            <a:endParaRPr lang="de-DE" sz="2000" dirty="0">
              <a:ln w="0"/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pPr algn="ctr"/>
            <a:r>
              <a:rPr lang="de-DE" sz="2000" dirty="0">
                <a:ln w="0"/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de-DE" sz="1600" dirty="0">
                <a:ln w="0"/>
                <a:solidFill>
                  <a:schemeClr val="bg1"/>
                </a:solidFill>
                <a:latin typeface="Bookman Old Style" panose="02050604050505020204" pitchFamily="18" charset="0"/>
              </a:rPr>
              <a:t>Faserablagerungskammer</a:t>
            </a:r>
            <a:endParaRPr lang="ru-RU" sz="1600" dirty="0">
              <a:ln w="0"/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75979" y="5741137"/>
            <a:ext cx="411972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de-DE" sz="1200" dirty="0">
                <a:ln w="0"/>
                <a:solidFill>
                  <a:sysClr val="windowText" lastClr="000000"/>
                </a:solidFill>
              </a:rPr>
              <a:t>ABB wird von </a:t>
            </a:r>
            <a:r>
              <a:rPr lang="de-DE" sz="1200" dirty="0" err="1">
                <a:ln w="0"/>
                <a:solidFill>
                  <a:sysClr val="windowText" lastClr="000000"/>
                </a:solidFill>
              </a:rPr>
              <a:t>Euroizol</a:t>
            </a:r>
            <a:r>
              <a:rPr lang="de-DE" sz="1200" dirty="0">
                <a:ln w="0"/>
                <a:solidFill>
                  <a:sysClr val="windowText" lastClr="000000"/>
                </a:solidFill>
              </a:rPr>
              <a:t> LLC</a:t>
            </a:r>
          </a:p>
          <a:p>
            <a:r>
              <a:rPr lang="de-DE" sz="1200" dirty="0">
                <a:ln w="0"/>
                <a:solidFill>
                  <a:sysClr val="windowText" lastClr="000000"/>
                </a:solidFill>
              </a:rPr>
              <a:t>(</a:t>
            </a:r>
            <a:r>
              <a:rPr lang="de-DE" sz="1200" dirty="0" err="1">
                <a:ln w="0"/>
                <a:solidFill>
                  <a:sysClr val="windowText" lastClr="000000"/>
                </a:solidFill>
              </a:rPr>
              <a:t>Uljanowsk</a:t>
            </a:r>
            <a:r>
              <a:rPr lang="de-DE" sz="1200" dirty="0">
                <a:ln w="0"/>
                <a:solidFill>
                  <a:sysClr val="windowText" lastClr="000000"/>
                </a:solidFill>
              </a:rPr>
              <a:t>, Russische Föderation) seit 2016 betrieben.</a:t>
            </a:r>
          </a:p>
          <a:p>
            <a:endParaRPr lang="de-DE" sz="1200" dirty="0">
              <a:ln w="0"/>
              <a:solidFill>
                <a:srgbClr val="000066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506" y="1982243"/>
            <a:ext cx="4249686" cy="3766686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803506" y="1021624"/>
            <a:ext cx="4369231" cy="10464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2000" dirty="0">
                <a:ln w="0"/>
                <a:solidFill>
                  <a:schemeClr val="bg1"/>
                </a:solidFill>
                <a:latin typeface="Bookman Old Style" panose="02050604050505020204" pitchFamily="18" charset="0"/>
              </a:rPr>
              <a:t>Holzbearbeitung</a:t>
            </a:r>
          </a:p>
          <a:p>
            <a:pPr algn="ctr"/>
            <a:r>
              <a:rPr lang="de-DE" sz="2000" dirty="0">
                <a:ln w="0"/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de-DE" sz="1600" dirty="0" err="1">
                <a:ln w="0"/>
                <a:solidFill>
                  <a:schemeClr val="bg1"/>
                </a:solidFill>
                <a:latin typeface="Bookman Old Style" panose="02050604050505020204" pitchFamily="18" charset="0"/>
              </a:rPr>
              <a:t>Dieffenbacher</a:t>
            </a:r>
            <a:r>
              <a:rPr lang="de-DE" sz="1600" dirty="0">
                <a:ln w="0"/>
                <a:solidFill>
                  <a:schemeClr val="bg1"/>
                </a:solidFill>
                <a:latin typeface="Bookman Old Style" panose="02050604050505020204" pitchFamily="18" charset="0"/>
              </a:rPr>
              <a:t>-Presse für Spanplatten</a:t>
            </a:r>
          </a:p>
          <a:p>
            <a:pPr algn="ctr"/>
            <a:endParaRPr lang="de-DE" sz="2200" b="1" dirty="0">
              <a:ln w="0"/>
              <a:solidFill>
                <a:srgbClr val="000066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803506" y="5748929"/>
            <a:ext cx="4225866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de-DE" sz="11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ABB ist seit 2012 im Sperrholz- und Möbelwerk </a:t>
            </a:r>
            <a:r>
              <a:rPr lang="de-DE" sz="1100" dirty="0" err="1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Cherepovets</a:t>
            </a:r>
            <a:r>
              <a:rPr lang="de-DE" sz="11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Betrieb (</a:t>
            </a:r>
            <a:r>
              <a:rPr lang="de-DE" sz="1100" dirty="0" err="1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Cherepovets</a:t>
            </a:r>
            <a:r>
              <a:rPr lang="de-DE" sz="11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Russische Föderation).</a:t>
            </a:r>
            <a:endParaRPr lang="ru-RU" sz="110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0934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кругленный прямоугольник 11"/>
          <p:cNvSpPr/>
          <p:nvPr/>
        </p:nvSpPr>
        <p:spPr>
          <a:xfrm>
            <a:off x="4647390" y="1029815"/>
            <a:ext cx="4143069" cy="369332"/>
          </a:xfrm>
          <a:prstGeom prst="roundRect">
            <a:avLst/>
          </a:prstGeom>
          <a:solidFill>
            <a:schemeClr val="accent1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131245" y="1050458"/>
            <a:ext cx="4333663" cy="348690"/>
          </a:xfrm>
          <a:prstGeom prst="roundRect">
            <a:avLst/>
          </a:prstGeom>
          <a:solidFill>
            <a:schemeClr val="accent1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1998672" y="37071"/>
            <a:ext cx="5363969" cy="547361"/>
          </a:xfrm>
          <a:prstGeom prst="roundRect">
            <a:avLst/>
          </a:prstGeom>
          <a:solidFill>
            <a:schemeClr val="accent1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57" y="1626864"/>
            <a:ext cx="4076537" cy="4665056"/>
          </a:xfrm>
        </p:spPr>
      </p:pic>
      <p:sp>
        <p:nvSpPr>
          <p:cNvPr id="5" name="Прямоугольник 4"/>
          <p:cNvSpPr/>
          <p:nvPr/>
        </p:nvSpPr>
        <p:spPr>
          <a:xfrm>
            <a:off x="4842657" y="6291920"/>
            <a:ext cx="417785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de-DE" sz="1200" dirty="0">
                <a:ln w="0"/>
              </a:rPr>
              <a:t>ABU wird von </a:t>
            </a:r>
            <a:r>
              <a:rPr lang="de-DE" sz="1200" dirty="0" err="1">
                <a:ln w="0"/>
              </a:rPr>
              <a:t>Formaplast</a:t>
            </a:r>
            <a:r>
              <a:rPr lang="de-DE" sz="1200" dirty="0">
                <a:ln w="0"/>
              </a:rPr>
              <a:t>-K LLC (Moskau, Russische Föderation) seit 2016 betrieben.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44" y="1626864"/>
            <a:ext cx="4333663" cy="466505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38477" y="6291920"/>
            <a:ext cx="399734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de-DE" sz="1200" dirty="0">
                <a:ln w="0"/>
              </a:rPr>
              <a:t>ABB wird seit 2007 in Werk „Grodno </a:t>
            </a:r>
            <a:r>
              <a:rPr lang="de-DE" sz="1200" dirty="0" err="1">
                <a:ln w="0"/>
              </a:rPr>
              <a:t>Khimvolokno</a:t>
            </a:r>
            <a:r>
              <a:rPr lang="de-DE" sz="1200" dirty="0">
                <a:ln w="0"/>
              </a:rPr>
              <a:t>“ (Grodno, Weißrussland) betrieben</a:t>
            </a:r>
            <a:r>
              <a:rPr lang="ru-RU" sz="1200" dirty="0">
                <a:ln w="0"/>
              </a:rPr>
              <a:t>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773319" y="79918"/>
            <a:ext cx="374814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400" b="1" dirty="0">
                <a:solidFill>
                  <a:srgbClr val="000066"/>
                </a:solidFill>
                <a:latin typeface="Bookman Old Style" panose="02050604050505020204" pitchFamily="18" charset="0"/>
              </a:rPr>
              <a:t> 	</a:t>
            </a:r>
            <a:r>
              <a:rPr lang="de-DE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Chemische Industrie</a:t>
            </a:r>
            <a:endParaRPr lang="ru-RU" sz="2400" dirty="0">
              <a:ln w="0"/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368768" y="1029815"/>
            <a:ext cx="19992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dirty="0">
                <a:ln w="0"/>
                <a:solidFill>
                  <a:schemeClr val="bg1"/>
                </a:solidFill>
                <a:latin typeface="Bookman Old Style" panose="02050604050505020204" pitchFamily="18" charset="0"/>
              </a:rPr>
              <a:t>Cordstoffbetrieb</a:t>
            </a:r>
            <a:endParaRPr lang="ru-RU" dirty="0">
              <a:ln w="0"/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745473" y="1017003"/>
            <a:ext cx="394691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dirty="0">
                <a:ln w="0"/>
                <a:solidFill>
                  <a:schemeClr val="bg1"/>
                </a:solidFill>
                <a:latin typeface="Bookman Old Style" panose="02050604050505020204" pitchFamily="18" charset="0"/>
              </a:rPr>
              <a:t>Herstellung von Lebensmittelfolie</a:t>
            </a:r>
            <a:endParaRPr lang="ru-RU" dirty="0">
              <a:ln w="0"/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72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296778" y="57200"/>
            <a:ext cx="8565284" cy="879186"/>
          </a:xfrm>
          <a:prstGeom prst="roundRect">
            <a:avLst/>
          </a:prstGeom>
          <a:solidFill>
            <a:schemeClr val="accent1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7"/>
          <a:stretch/>
        </p:blipFill>
        <p:spPr>
          <a:xfrm rot="5400000">
            <a:off x="4361458" y="1782731"/>
            <a:ext cx="5040219" cy="396098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875919" y="6275870"/>
            <a:ext cx="423008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de-DE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ABB ist seit 2018 im Werk „REDALIT </a:t>
            </a:r>
            <a:r>
              <a:rPr lang="de-DE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Schlumberger</a:t>
            </a:r>
            <a:r>
              <a:rPr lang="de-DE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„ im Betrieb.</a:t>
            </a:r>
            <a:endParaRPr lang="ru-RU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0" y="120465"/>
            <a:ext cx="9131160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Gießbetrieb</a:t>
            </a:r>
            <a:endParaRPr lang="ru-RU" sz="24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pPr algn="ctr"/>
            <a:r>
              <a:rPr lang="de-DE" dirty="0">
                <a:ln w="0"/>
                <a:solidFill>
                  <a:schemeClr val="bg1"/>
                </a:solidFill>
                <a:latin typeface="Bookman Old Style" panose="02050604050505020204" pitchFamily="18" charset="0"/>
              </a:rPr>
              <a:t>Gießstrecke, Gusskühler und Auspackstelle</a:t>
            </a:r>
            <a:endParaRPr lang="ru-RU" dirty="0">
              <a:ln w="0"/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98440" y="6275869"/>
            <a:ext cx="417409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de-DE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ABB wird im Werk "</a:t>
            </a:r>
            <a:r>
              <a:rPr lang="de-DE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Turbina</a:t>
            </a:r>
            <a:r>
              <a:rPr lang="de-DE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„</a:t>
            </a:r>
          </a:p>
          <a:p>
            <a:r>
              <a:rPr lang="de-DE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(Tscheljabinsk, Russische Föderation) seit 2018 betrieben.</a:t>
            </a:r>
            <a:endParaRPr lang="ru-RU" sz="1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Объект 11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8" r="8659"/>
          <a:stretch/>
        </p:blipFill>
        <p:spPr>
          <a:xfrm>
            <a:off x="477795" y="1243115"/>
            <a:ext cx="4053016" cy="503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04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кругленный прямоугольник 8"/>
          <p:cNvSpPr/>
          <p:nvPr/>
        </p:nvSpPr>
        <p:spPr>
          <a:xfrm>
            <a:off x="112139" y="28460"/>
            <a:ext cx="8919722" cy="931132"/>
          </a:xfrm>
          <a:prstGeom prst="roundRect">
            <a:avLst/>
          </a:prstGeom>
          <a:solidFill>
            <a:schemeClr val="accent1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3991" y="86125"/>
            <a:ext cx="8872755" cy="873467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de-DE" sz="27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Gießerei</a:t>
            </a:r>
            <a:br>
              <a:rPr lang="ru-RU" sz="2700" b="1" dirty="0">
                <a:solidFill>
                  <a:schemeClr val="bg1"/>
                </a:solidFill>
                <a:latin typeface="Bookman Old Style" panose="02050604050505020204" pitchFamily="18" charset="0"/>
              </a:rPr>
            </a:br>
            <a:r>
              <a:rPr lang="de-DE" sz="27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Formgießerei </a:t>
            </a:r>
            <a:r>
              <a:rPr lang="de-DE" sz="2000" dirty="0" err="1">
                <a:ln w="0"/>
                <a:solidFill>
                  <a:schemeClr val="bg1"/>
                </a:solidFill>
                <a:latin typeface="Bookman Old Style" panose="02050604050505020204" pitchFamily="18" charset="0"/>
              </a:rPr>
              <a:t>Cold</a:t>
            </a:r>
            <a:r>
              <a:rPr lang="de-DE" sz="2000" dirty="0">
                <a:ln w="0"/>
                <a:solidFill>
                  <a:schemeClr val="bg1"/>
                </a:solidFill>
                <a:latin typeface="Bookman Old Style" panose="02050604050505020204" pitchFamily="18" charset="0"/>
              </a:rPr>
              <a:t>-Box-Amin</a:t>
            </a:r>
            <a:br>
              <a:rPr lang="ru-RU" sz="2000" dirty="0">
                <a:ln w="0"/>
                <a:solidFill>
                  <a:srgbClr val="000066"/>
                </a:solidFill>
                <a:latin typeface="Bookman Old Style" panose="02050604050505020204" pitchFamily="18" charset="0"/>
              </a:rPr>
            </a:br>
            <a:endParaRPr lang="ru-RU" sz="2000" dirty="0">
              <a:latin typeface="Bookman Old Style" panose="020506040505050202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4143"/>
          <a:stretch/>
        </p:blipFill>
        <p:spPr>
          <a:xfrm>
            <a:off x="47024" y="1968843"/>
            <a:ext cx="4578425" cy="392956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0" y="5898408"/>
            <a:ext cx="462544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de-DE" sz="1200" dirty="0"/>
              <a:t>ABB ist seit 2013 im Werk „Gomel Werk für Guss und Normalien“ (Gomel, Weißrussland) in Betrieb.</a:t>
            </a:r>
            <a:endParaRPr lang="ru-RU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3" t="3913" r="7103" b="19420"/>
          <a:stretch/>
        </p:blipFill>
        <p:spPr>
          <a:xfrm>
            <a:off x="4781719" y="1968843"/>
            <a:ext cx="4185027" cy="392956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766862" y="5898406"/>
            <a:ext cx="443637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de-DE" sz="1200" dirty="0"/>
              <a:t>ABB wird im Werk </a:t>
            </a:r>
            <a:r>
              <a:rPr lang="de-DE" sz="1200" dirty="0" err="1"/>
              <a:t>LeMaZ</a:t>
            </a:r>
            <a:r>
              <a:rPr lang="de-DE" sz="1200" dirty="0"/>
              <a:t> LLC (</a:t>
            </a:r>
            <a:r>
              <a:rPr lang="de-DE" sz="1200" dirty="0" err="1"/>
              <a:t>Lebedyan</a:t>
            </a:r>
            <a:r>
              <a:rPr lang="de-DE" sz="1200" dirty="0"/>
              <a:t>, Russische Föderation) seit 2003 betrieben</a:t>
            </a:r>
            <a:r>
              <a:rPr lang="de-DE" sz="1200" dirty="0">
                <a:ln w="0"/>
              </a:rPr>
              <a:t>.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957500484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Зеленый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811</Words>
  <Application>Microsoft Macintosh PowerPoint</Application>
  <PresentationFormat>Экран (4:3)</PresentationFormat>
  <Paragraphs>125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Arial</vt:lpstr>
      <vt:lpstr>Bookman Old Style</vt:lpstr>
      <vt:lpstr>Calibri</vt:lpstr>
      <vt:lpstr>Times New Roman</vt:lpstr>
      <vt:lpstr>Trebuchet MS</vt:lpstr>
      <vt:lpstr>Wingdings</vt:lpstr>
      <vt:lpstr>Wingdings 3</vt:lpstr>
      <vt:lpstr>Аспект</vt:lpstr>
      <vt:lpstr>Abluftreinigungsanlagen auf biologischer Basis(АBB) </vt:lpstr>
      <vt:lpstr> </vt:lpstr>
      <vt:lpstr> </vt:lpstr>
      <vt:lpstr>Презентация PowerPoint</vt:lpstr>
      <vt:lpstr>Biologische Regeneration der Absorptionsmittel </vt:lpstr>
      <vt:lpstr>Anwendungsgebiet</vt:lpstr>
      <vt:lpstr>Презентация PowerPoint</vt:lpstr>
      <vt:lpstr>Презентация PowerPoint</vt:lpstr>
      <vt:lpstr>Gießerei Formgießerei Cold-Box-Amin </vt:lpstr>
      <vt:lpstr>                                 Vorteile der ABB:</vt:lpstr>
      <vt:lpstr>  Zusammenfassung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Abluftreinigungsanlagen auf biologischer Basis(АBB) </dc:title>
  <dc:creator>Артём Уразов</dc:creator>
  <cp:lastModifiedBy>Артём Уразов</cp:lastModifiedBy>
  <cp:revision>4</cp:revision>
  <dcterms:created xsi:type="dcterms:W3CDTF">2020-01-13T15:06:06Z</dcterms:created>
  <dcterms:modified xsi:type="dcterms:W3CDTF">2020-02-24T13:35:24Z</dcterms:modified>
</cp:coreProperties>
</file>